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961" r:id="rId1"/>
  </p:sldMasterIdLst>
  <p:notesMasterIdLst>
    <p:notesMasterId r:id="rId29"/>
  </p:notesMasterIdLst>
  <p:sldIdLst>
    <p:sldId id="457" r:id="rId2"/>
    <p:sldId id="503" r:id="rId3"/>
    <p:sldId id="953" r:id="rId4"/>
    <p:sldId id="954" r:id="rId5"/>
    <p:sldId id="477" r:id="rId6"/>
    <p:sldId id="505" r:id="rId7"/>
    <p:sldId id="945" r:id="rId8"/>
    <p:sldId id="502" r:id="rId9"/>
    <p:sldId id="951" r:id="rId10"/>
    <p:sldId id="964" r:id="rId11"/>
    <p:sldId id="947" r:id="rId12"/>
    <p:sldId id="948" r:id="rId13"/>
    <p:sldId id="956" r:id="rId14"/>
    <p:sldId id="957" r:id="rId15"/>
    <p:sldId id="958" r:id="rId16"/>
    <p:sldId id="959" r:id="rId17"/>
    <p:sldId id="949" r:id="rId18"/>
    <p:sldId id="506" r:id="rId19"/>
    <p:sldId id="468" r:id="rId20"/>
    <p:sldId id="960" r:id="rId21"/>
    <p:sldId id="510" r:id="rId22"/>
    <p:sldId id="952" r:id="rId23"/>
    <p:sldId id="515" r:id="rId24"/>
    <p:sldId id="492" r:id="rId25"/>
    <p:sldId id="961" r:id="rId26"/>
    <p:sldId id="962" r:id="rId27"/>
    <p:sldId id="963" r:id="rId28"/>
  </p:sldIdLst>
  <p:sldSz cx="12192000" cy="6858000"/>
  <p:notesSz cx="6662738" cy="9926638"/>
  <p:custDataLst>
    <p:tags r:id="rId3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Author" initials="A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8D4E8"/>
    <a:srgbClr val="D3E280"/>
    <a:srgbClr val="636466"/>
    <a:srgbClr val="C3D941"/>
    <a:srgbClr val="82311D"/>
    <a:srgbClr val="A79F8F"/>
    <a:srgbClr val="003300"/>
    <a:srgbClr val="1E3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57" autoAdjust="0"/>
    <p:restoredTop sz="80308" autoAdjust="0"/>
  </p:normalViewPr>
  <p:slideViewPr>
    <p:cSldViewPr>
      <p:cViewPr varScale="1">
        <p:scale>
          <a:sx n="61" d="100"/>
          <a:sy n="61" d="100"/>
        </p:scale>
        <p:origin x="98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DAC0A09-326D-4F6C-9C8E-EEEEFFC5A2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B2CC30B-DACB-4FB2-897F-E973414F25D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C022412-5C68-48B9-92B7-395AB2377C5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813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7EF8077-F90E-433B-BBBA-74AA6FA991A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8473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F8349BAB-548B-4F48-A9E6-F1B23F8AB6D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6E267635-1EE6-4AED-BB2E-850DBBFEE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431338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C7B3E24-6AFD-4D74-B9BE-65E20E0F08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5826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802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6941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2987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206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59178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587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4801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75440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6692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8543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9497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9681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5652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2469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1696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1413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9281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4677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17123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7640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321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789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5695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234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707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9630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B3E24-6AFD-4D74-B9BE-65E20E0F085B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109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F5A06-943E-4C8F-B6A5-50D8B167C3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28600" y="2470987"/>
            <a:ext cx="8503919" cy="920820"/>
          </a:xfrm>
        </p:spPr>
        <p:txBody>
          <a:bodyPr lIns="0" anchor="t" anchorCtr="0"/>
          <a:lstStyle>
            <a:lvl1pPr algn="l">
              <a:defRPr sz="6000">
                <a:latin typeface="+mj-lt"/>
                <a:ea typeface="Cambria" panose="02040503050406030204" pitchFamily="18" charset="0"/>
              </a:defRPr>
            </a:lvl1pPr>
          </a:lstStyle>
          <a:p>
            <a:r>
              <a:rPr lang="en-CA" noProof="0"/>
              <a:t>Report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30DED7-C37F-438A-9784-F10CC8EA6D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28600" y="3909176"/>
            <a:ext cx="8503919" cy="538485"/>
          </a:xfrm>
        </p:spPr>
        <p:txBody>
          <a:bodyPr lIns="0" tIns="0" rIns="0" bIns="0"/>
          <a:lstStyle>
            <a:lvl1pPr marL="0" indent="0" algn="l">
              <a:buNone/>
              <a:defRPr sz="2400">
                <a:latin typeface="+mj-lt"/>
                <a:ea typeface="Cambria" panose="020405030504060302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CA" noProof="0"/>
              <a:t>Subtitle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4C51380-D9BE-4B3D-8C27-7A20562FD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3551499"/>
            <a:ext cx="8686800" cy="1979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BE02F47-07AB-4C74-863B-65A4C8771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9515"/>
            <a:ext cx="12192000" cy="538485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1C019159-9891-4390-B53D-7ABDF539B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033176" y="2349456"/>
            <a:ext cx="2960194" cy="2387601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EB1F5858-AF9A-DD8E-A63C-2C6665283CC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3551499"/>
            <a:ext cx="8686800" cy="1979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37778E-7074-B780-C3D7-4525108FC20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9515"/>
            <a:ext cx="12192000" cy="538485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69D6CF4B-380F-4F0E-9FF1-BF182239F3F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033176" y="2349456"/>
            <a:ext cx="2960194" cy="238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110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7127B-59BB-4B00-9BF6-97D4F56261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noProof="0"/>
              <a:t>Page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F10A1-6836-402E-91C6-C687094CD3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31519" y="1371600"/>
            <a:ext cx="5266944" cy="4754880"/>
          </a:xfrm>
        </p:spPr>
        <p:txBody>
          <a:bodyPr/>
          <a:lstStyle>
            <a:lvl1pPr marL="361950" indent="-36195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14375" indent="-371475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990600" indent="-3048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1343025" indent="-314325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4pPr>
            <a:lvl5pPr marL="1619250" indent="-24765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CA" noProof="0"/>
              <a:t>Level #1</a:t>
            </a:r>
          </a:p>
          <a:p>
            <a:pPr lvl="1"/>
            <a:r>
              <a:rPr lang="en-CA" noProof="0"/>
              <a:t>Level #2</a:t>
            </a:r>
          </a:p>
          <a:p>
            <a:pPr lvl="2"/>
            <a:r>
              <a:rPr lang="en-CA" noProof="0"/>
              <a:t>Level #3</a:t>
            </a:r>
          </a:p>
          <a:p>
            <a:pPr lvl="3"/>
            <a:r>
              <a:rPr lang="en-CA" noProof="0"/>
              <a:t>Level #4</a:t>
            </a:r>
          </a:p>
          <a:p>
            <a:pPr lvl="4"/>
            <a:r>
              <a:rPr lang="en-CA" noProof="0"/>
              <a:t>Level #5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167A3-40CF-43DA-A440-A97EF0067D6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199" y="1371599"/>
            <a:ext cx="5263599" cy="4754880"/>
          </a:xfrm>
        </p:spPr>
        <p:txBody>
          <a:bodyPr/>
          <a:lstStyle>
            <a:lvl1pPr marL="361950" indent="-36195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14375" indent="-371475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990600" indent="-3048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1343025" indent="-314325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4pPr>
            <a:lvl5pPr marL="1619250" indent="-24765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CA" noProof="0"/>
              <a:t>Level #1</a:t>
            </a:r>
          </a:p>
          <a:p>
            <a:pPr lvl="1"/>
            <a:r>
              <a:rPr lang="en-CA" noProof="0"/>
              <a:t>Level #2</a:t>
            </a:r>
          </a:p>
          <a:p>
            <a:pPr lvl="2"/>
            <a:r>
              <a:rPr lang="en-CA" noProof="0"/>
              <a:t>Level #3</a:t>
            </a:r>
          </a:p>
          <a:p>
            <a:pPr lvl="3"/>
            <a:r>
              <a:rPr lang="en-CA" noProof="0"/>
              <a:t>Level #4</a:t>
            </a:r>
          </a:p>
          <a:p>
            <a:pPr lvl="4"/>
            <a:r>
              <a:rPr lang="en-CA" noProof="0"/>
              <a:t>Level #5</a:t>
            </a:r>
          </a:p>
        </p:txBody>
      </p:sp>
      <p:pic>
        <p:nvPicPr>
          <p:cNvPr id="5" name="Graphic 12">
            <a:extLst>
              <a:ext uri="{FF2B5EF4-FFF2-40B4-BE49-F238E27FC236}">
                <a16:creationId xmlns:a16="http://schemas.microsoft.com/office/drawing/2014/main" id="{CAA186B9-94C1-283E-4242-A8ED8BCD4CB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6484973"/>
            <a:ext cx="10789920" cy="19798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25B933-9053-63B5-42A6-6EC7E256F238}"/>
              </a:ext>
            </a:extLst>
          </p:cNvPr>
          <p:cNvSpPr txBox="1"/>
          <p:nvPr userDrawn="1"/>
        </p:nvSpPr>
        <p:spPr>
          <a:xfrm>
            <a:off x="10056440" y="630932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latin typeface="+mn-lt"/>
              </a:rPr>
              <a:t>Slide </a:t>
            </a:r>
            <a:fld id="{B1EDB70B-59B9-438F-82C0-82912E918F69}" type="slidenum">
              <a:rPr lang="en-US" sz="1400" smtClean="0">
                <a:latin typeface="+mn-lt"/>
              </a:rPr>
              <a:t>‹#›</a:t>
            </a:fld>
            <a:r>
              <a:rPr lang="en-US" sz="1400" dirty="0">
                <a:latin typeface="+mn-lt"/>
              </a:rPr>
              <a:t> of 27</a:t>
            </a:r>
            <a:endParaRPr lang="en-CA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4974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ADB0B8C-3B17-17E7-DDAD-F448AC972E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56E221-0118-C6A2-93E9-7AF99D999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1CB2A3E4-C077-8AC4-B9EA-8571DA6AE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447855" y="2395578"/>
            <a:ext cx="4083433" cy="4083433"/>
          </a:xfrm>
          <a:prstGeom prst="arc">
            <a:avLst/>
          </a:prstGeom>
          <a:ln w="127000" cap="rnd">
            <a:solidFill>
              <a:srgbClr val="A79F8F">
                <a:alpha val="30196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45E539-CBE8-49BE-ACB6-82667D1BEF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962" y="404664"/>
            <a:ext cx="3600400" cy="3471739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Page Title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13BCC-9A51-4917-BC07-7D61FBA0D36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430621" y="378989"/>
            <a:ext cx="6678532" cy="5961937"/>
          </a:xfrm>
        </p:spPr>
        <p:txBody>
          <a:bodyPr>
            <a:normAutofit/>
          </a:bodyPr>
          <a:lstStyle>
            <a:lvl1pPr marL="361950" indent="-361950">
              <a:lnSpc>
                <a:spcPct val="100000"/>
              </a:lnSpc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714375" indent="-371475">
              <a:lnSpc>
                <a:spcPct val="100000"/>
              </a:lnSpc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990600" indent="-30480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1343025" indent="-314325">
              <a:lnSpc>
                <a:spcPct val="100000"/>
              </a:lnSpc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4pPr>
            <a:lvl5pPr marL="1619250" indent="-247650">
              <a:lnSpc>
                <a:spcPct val="100000"/>
              </a:lnSpc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Level #1</a:t>
            </a:r>
          </a:p>
          <a:p>
            <a:pPr lvl="1"/>
            <a:r>
              <a:rPr lang="en-US"/>
              <a:t>Level #2</a:t>
            </a:r>
          </a:p>
          <a:p>
            <a:pPr lvl="2"/>
            <a:r>
              <a:rPr lang="en-US"/>
              <a:t>Level #3</a:t>
            </a:r>
          </a:p>
          <a:p>
            <a:pPr lvl="3"/>
            <a:r>
              <a:rPr lang="en-US"/>
              <a:t>Level #4</a:t>
            </a:r>
          </a:p>
          <a:p>
            <a:pPr lvl="4"/>
            <a:r>
              <a:rPr lang="en-US"/>
              <a:t>Level #5</a:t>
            </a:r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071CCF-E426-3D17-414B-1DABB2FE0CB5}"/>
              </a:ext>
            </a:extLst>
          </p:cNvPr>
          <p:cNvSpPr txBox="1"/>
          <p:nvPr/>
        </p:nvSpPr>
        <p:spPr>
          <a:xfrm>
            <a:off x="10056440" y="630932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latin typeface="+mn-lt"/>
              </a:rPr>
              <a:t>Slide </a:t>
            </a:r>
            <a:fld id="{B1EDB70B-59B9-438F-82C0-82912E918F69}" type="slidenum">
              <a:rPr lang="en-US" sz="1400" smtClean="0">
                <a:latin typeface="+mn-lt"/>
              </a:rPr>
              <a:t>‹#›</a:t>
            </a:fld>
            <a:r>
              <a:rPr lang="en-US" sz="1400" dirty="0">
                <a:latin typeface="+mn-lt"/>
              </a:rPr>
              <a:t> of 27</a:t>
            </a:r>
            <a:endParaRPr lang="en-CA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523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ADB0B8C-3B17-17E7-DDAD-F448AC972E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6475181E-D6C0-3761-71AC-33479420D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CB0F2E9-707E-DC17-AC33-E38FF3EFC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rgbClr val="636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45E539-CBE8-49BE-ACB6-82667D1BEF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404664"/>
            <a:ext cx="4338697" cy="1095475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Page Title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13BCC-9A51-4917-BC07-7D61FBA0D36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7" y="1586058"/>
            <a:ext cx="5400601" cy="4754867"/>
          </a:xfrm>
        </p:spPr>
        <p:txBody>
          <a:bodyPr>
            <a:normAutofit/>
          </a:bodyPr>
          <a:lstStyle>
            <a:lvl1pPr marL="361950" indent="-361950">
              <a:lnSpc>
                <a:spcPct val="100000"/>
              </a:lnSpc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714375" indent="-371475">
              <a:lnSpc>
                <a:spcPct val="100000"/>
              </a:lnSpc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990600" indent="-30480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1343025" indent="-314325">
              <a:lnSpc>
                <a:spcPct val="100000"/>
              </a:lnSpc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4pPr>
            <a:lvl5pPr marL="1619250" indent="-247650">
              <a:lnSpc>
                <a:spcPct val="100000"/>
              </a:lnSpc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Level #1</a:t>
            </a:r>
          </a:p>
          <a:p>
            <a:pPr lvl="1"/>
            <a:r>
              <a:rPr lang="en-US"/>
              <a:t>Level #2</a:t>
            </a:r>
          </a:p>
          <a:p>
            <a:pPr lvl="2"/>
            <a:r>
              <a:rPr lang="en-US"/>
              <a:t>Level #3</a:t>
            </a:r>
          </a:p>
          <a:p>
            <a:pPr lvl="3"/>
            <a:r>
              <a:rPr lang="en-US"/>
              <a:t>Level #4</a:t>
            </a:r>
          </a:p>
          <a:p>
            <a:pPr lvl="4"/>
            <a:r>
              <a:rPr lang="en-US"/>
              <a:t>Level #5</a:t>
            </a:r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071CCF-E426-3D17-414B-1DABB2FE0CB5}"/>
              </a:ext>
            </a:extLst>
          </p:cNvPr>
          <p:cNvSpPr txBox="1"/>
          <p:nvPr/>
        </p:nvSpPr>
        <p:spPr>
          <a:xfrm>
            <a:off x="10128448" y="630932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rgbClr val="FFFFFF"/>
                </a:solidFill>
                <a:latin typeface="+mn-lt"/>
              </a:rPr>
              <a:t>Slide </a:t>
            </a:r>
            <a:fld id="{B1EDB70B-59B9-438F-82C0-82912E918F69}" type="slidenum">
              <a:rPr lang="en-US" sz="1400" smtClean="0">
                <a:solidFill>
                  <a:srgbClr val="FFFFFF"/>
                </a:solidFill>
                <a:latin typeface="+mn-lt"/>
              </a:rPr>
              <a:t>‹#›</a:t>
            </a:fld>
            <a:r>
              <a:rPr lang="en-US" sz="1400" dirty="0">
                <a:solidFill>
                  <a:srgbClr val="FFFFFF"/>
                </a:solidFill>
                <a:latin typeface="+mn-lt"/>
              </a:rPr>
              <a:t> of 27</a:t>
            </a:r>
            <a:endParaRPr lang="en-CA" sz="1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691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ADB0B8C-3B17-17E7-DDAD-F448AC972E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1CB2A3E4-C077-8AC4-B9EA-8571DA6AE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447855" y="2395578"/>
            <a:ext cx="4083433" cy="4083433"/>
          </a:xfrm>
          <a:prstGeom prst="arc">
            <a:avLst/>
          </a:prstGeom>
          <a:ln w="127000" cap="rnd">
            <a:solidFill>
              <a:srgbClr val="A79F8F">
                <a:alpha val="30196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45E539-CBE8-49BE-ACB6-82667D1BEF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7" y="378989"/>
            <a:ext cx="10701785" cy="52973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Page Title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13BCC-9A51-4917-BC07-7D61FBA0D36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7" y="1196752"/>
            <a:ext cx="10701786" cy="5144174"/>
          </a:xfrm>
        </p:spPr>
        <p:txBody>
          <a:bodyPr>
            <a:normAutofit/>
          </a:bodyPr>
          <a:lstStyle>
            <a:lvl1pPr marL="361950" indent="-361950">
              <a:lnSpc>
                <a:spcPct val="100000"/>
              </a:lnSpc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1pPr>
            <a:lvl2pPr marL="714375" indent="-371475">
              <a:lnSpc>
                <a:spcPct val="100000"/>
              </a:lnSpc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 marL="990600" indent="-304800">
              <a:lnSpc>
                <a:spcPct val="100000"/>
              </a:lnSpc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3pPr>
            <a:lvl4pPr marL="1343025" indent="-314325">
              <a:lnSpc>
                <a:spcPct val="100000"/>
              </a:lnSpc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4pPr>
            <a:lvl5pPr marL="1619250" indent="-247650">
              <a:lnSpc>
                <a:spcPct val="100000"/>
              </a:lnSpc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Level #1</a:t>
            </a:r>
          </a:p>
          <a:p>
            <a:pPr lvl="1"/>
            <a:r>
              <a:rPr lang="en-US"/>
              <a:t>Level #2</a:t>
            </a:r>
          </a:p>
          <a:p>
            <a:pPr lvl="2"/>
            <a:r>
              <a:rPr lang="en-US"/>
              <a:t>Level #3</a:t>
            </a:r>
          </a:p>
          <a:p>
            <a:pPr lvl="3"/>
            <a:r>
              <a:rPr lang="en-US"/>
              <a:t>Level #4</a:t>
            </a:r>
          </a:p>
          <a:p>
            <a:pPr lvl="4"/>
            <a:r>
              <a:rPr lang="en-US"/>
              <a:t>Level #5</a:t>
            </a:r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071CCF-E426-3D17-414B-1DABB2FE0CB5}"/>
              </a:ext>
            </a:extLst>
          </p:cNvPr>
          <p:cNvSpPr txBox="1"/>
          <p:nvPr userDrawn="1"/>
        </p:nvSpPr>
        <p:spPr>
          <a:xfrm>
            <a:off x="10056440" y="630932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latin typeface="+mn-lt"/>
              </a:rPr>
              <a:t>Slide </a:t>
            </a:r>
            <a:fld id="{B1EDB70B-59B9-438F-82C0-82912E918F69}" type="slidenum">
              <a:rPr lang="en-US" sz="1400" smtClean="0">
                <a:latin typeface="+mn-lt"/>
              </a:rPr>
              <a:t>‹#›</a:t>
            </a:fld>
            <a:r>
              <a:rPr lang="en-US" sz="1400" dirty="0">
                <a:latin typeface="+mn-lt"/>
              </a:rPr>
              <a:t> of 27</a:t>
            </a:r>
            <a:endParaRPr lang="en-CA" sz="1400" dirty="0">
              <a:latin typeface="+mn-lt"/>
            </a:endParaRPr>
          </a:p>
        </p:txBody>
      </p:sp>
      <p:pic>
        <p:nvPicPr>
          <p:cNvPr id="5" name="Graphic 12">
            <a:extLst>
              <a:ext uri="{FF2B5EF4-FFF2-40B4-BE49-F238E27FC236}">
                <a16:creationId xmlns:a16="http://schemas.microsoft.com/office/drawing/2014/main" id="{DB630607-393C-9D5C-0386-4B4349DDE63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090317"/>
            <a:ext cx="10789920" cy="19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42780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7127B-59BB-4B00-9BF6-97D4F56261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392" y="476672"/>
            <a:ext cx="10704280" cy="7794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noProof="0"/>
              <a:t>Page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F10A1-6836-402E-91C6-C687094CD3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23392" y="1412776"/>
            <a:ext cx="10812406" cy="4713704"/>
          </a:xfrm>
        </p:spPr>
        <p:txBody>
          <a:bodyPr/>
          <a:lstStyle>
            <a:lvl1pPr marL="361950" indent="-36195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14375" indent="-371475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990600" indent="-3048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1343025" indent="-314325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4pPr>
            <a:lvl5pPr marL="1619250" indent="-24765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CA" noProof="0"/>
              <a:t>Level #1</a:t>
            </a:r>
          </a:p>
          <a:p>
            <a:pPr lvl="1"/>
            <a:r>
              <a:rPr lang="en-CA" noProof="0"/>
              <a:t>Level #2</a:t>
            </a:r>
          </a:p>
          <a:p>
            <a:pPr lvl="2"/>
            <a:r>
              <a:rPr lang="en-CA" noProof="0"/>
              <a:t>Level #3</a:t>
            </a:r>
          </a:p>
          <a:p>
            <a:pPr lvl="3"/>
            <a:r>
              <a:rPr lang="en-CA" noProof="0"/>
              <a:t>Level #4</a:t>
            </a:r>
          </a:p>
          <a:p>
            <a:pPr lvl="4"/>
            <a:r>
              <a:rPr lang="en-CA" noProof="0"/>
              <a:t>Level #5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71B362-9FE3-0D15-65C9-5EC6FF7B28B5}"/>
              </a:ext>
            </a:extLst>
          </p:cNvPr>
          <p:cNvSpPr txBox="1"/>
          <p:nvPr userDrawn="1"/>
        </p:nvSpPr>
        <p:spPr>
          <a:xfrm>
            <a:off x="10056440" y="630932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latin typeface="+mn-lt"/>
              </a:rPr>
              <a:t>Slide </a:t>
            </a:r>
            <a:fld id="{B1EDB70B-59B9-438F-82C0-82912E918F69}" type="slidenum">
              <a:rPr lang="en-US" sz="1400" smtClean="0">
                <a:latin typeface="+mn-lt"/>
              </a:rPr>
              <a:t>‹#›</a:t>
            </a:fld>
            <a:r>
              <a:rPr lang="en-US" sz="1400" dirty="0">
                <a:latin typeface="+mn-lt"/>
              </a:rPr>
              <a:t> of 27</a:t>
            </a:r>
            <a:endParaRPr lang="en-CA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942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F5A06-943E-4C8F-B6A5-50D8B167C3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28600" y="2968590"/>
            <a:ext cx="8503919" cy="920820"/>
          </a:xfrm>
        </p:spPr>
        <p:txBody>
          <a:bodyPr lIns="0" anchor="t" anchorCtr="0"/>
          <a:lstStyle>
            <a:lvl1pPr algn="l">
              <a:defRPr sz="6000">
                <a:latin typeface="+mj-lt"/>
                <a:ea typeface="Cambria" panose="02040503050406030204" pitchFamily="18" charset="0"/>
              </a:defRPr>
            </a:lvl1pPr>
          </a:lstStyle>
          <a:p>
            <a:r>
              <a:rPr lang="en-CA" noProof="0"/>
              <a:t>Report 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2D944B-1C02-8E4A-C359-D93514CC334F}"/>
              </a:ext>
            </a:extLst>
          </p:cNvPr>
          <p:cNvSpPr txBox="1"/>
          <p:nvPr/>
        </p:nvSpPr>
        <p:spPr>
          <a:xfrm>
            <a:off x="10056440" y="630932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latin typeface="+mn-lt"/>
              </a:rPr>
              <a:t>Slide </a:t>
            </a:r>
            <a:fld id="{B1EDB70B-59B9-438F-82C0-82912E918F69}" type="slidenum">
              <a:rPr lang="en-US" sz="1400" smtClean="0">
                <a:latin typeface="+mn-lt"/>
              </a:rPr>
              <a:t>‹#›</a:t>
            </a:fld>
            <a:r>
              <a:rPr lang="en-US" sz="1400" dirty="0">
                <a:latin typeface="+mn-lt"/>
              </a:rPr>
              <a:t> of 27</a:t>
            </a:r>
            <a:endParaRPr lang="en-CA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808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ADB0B8C-3B17-17E7-DDAD-F448AC972E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56E221-0118-C6A2-93E9-7AF99D999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45E539-CBE8-49BE-ACB6-82667D1BEF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962" y="404665"/>
            <a:ext cx="3600400" cy="1025784"/>
          </a:xfrm>
        </p:spPr>
        <p:txBody>
          <a:bodyPr anchor="ctr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Page Title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13BCC-9A51-4917-BC07-7D61FBA0D36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430621" y="378989"/>
            <a:ext cx="6678532" cy="5961937"/>
          </a:xfrm>
        </p:spPr>
        <p:txBody>
          <a:bodyPr>
            <a:normAutofit/>
          </a:bodyPr>
          <a:lstStyle>
            <a:lvl1pPr marL="361950" indent="-361950">
              <a:lnSpc>
                <a:spcPct val="100000"/>
              </a:lnSpc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714375" indent="-371475">
              <a:lnSpc>
                <a:spcPct val="100000"/>
              </a:lnSpc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990600" indent="-30480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1343025" indent="-314325">
              <a:lnSpc>
                <a:spcPct val="100000"/>
              </a:lnSpc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4pPr>
            <a:lvl5pPr marL="1619250" indent="-247650">
              <a:lnSpc>
                <a:spcPct val="100000"/>
              </a:lnSpc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Level #1</a:t>
            </a:r>
          </a:p>
          <a:p>
            <a:pPr lvl="1"/>
            <a:r>
              <a:rPr lang="en-US" dirty="0"/>
              <a:t>Level #2</a:t>
            </a:r>
          </a:p>
          <a:p>
            <a:pPr lvl="2"/>
            <a:r>
              <a:rPr lang="en-US" dirty="0"/>
              <a:t>Level #3</a:t>
            </a:r>
          </a:p>
          <a:p>
            <a:pPr lvl="3"/>
            <a:r>
              <a:rPr lang="en-US" dirty="0"/>
              <a:t>Level #4</a:t>
            </a:r>
          </a:p>
          <a:p>
            <a:pPr lvl="4"/>
            <a:r>
              <a:rPr lang="en-US" dirty="0"/>
              <a:t>Level #5</a:t>
            </a:r>
            <a:endParaRPr lang="en-C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071CCF-E426-3D17-414B-1DABB2FE0CB5}"/>
              </a:ext>
            </a:extLst>
          </p:cNvPr>
          <p:cNvSpPr txBox="1"/>
          <p:nvPr userDrawn="1"/>
        </p:nvSpPr>
        <p:spPr>
          <a:xfrm>
            <a:off x="10056440" y="630932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latin typeface="+mn-lt"/>
              </a:rPr>
              <a:t>Slide </a:t>
            </a:r>
            <a:fld id="{B1EDB70B-59B9-438F-82C0-82912E918F69}" type="slidenum">
              <a:rPr lang="en-US" sz="1400" smtClean="0">
                <a:latin typeface="+mn-lt"/>
              </a:rPr>
              <a:t>‹#›</a:t>
            </a:fld>
            <a:r>
              <a:rPr lang="en-US" sz="1400" dirty="0">
                <a:latin typeface="+mn-lt"/>
              </a:rPr>
              <a:t> of 27</a:t>
            </a:r>
            <a:endParaRPr lang="en-CA" sz="1400" dirty="0"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361C4A7-72AC-FBB9-C168-4158431E80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8938" y="1601788"/>
            <a:ext cx="3644900" cy="2933700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950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building, table, parked, large&#10;&#10;Description automatically generated">
            <a:extLst>
              <a:ext uri="{FF2B5EF4-FFF2-40B4-BE49-F238E27FC236}">
                <a16:creationId xmlns:a16="http://schemas.microsoft.com/office/drawing/2014/main" id="{61EF048D-58A3-4F3A-9900-9CA447A3094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" y="-8467"/>
            <a:ext cx="12185905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82B03-D66E-4971-87F3-03FF6BC86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356659"/>
            <a:ext cx="10704280" cy="77946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CA" noProof="0"/>
              <a:t>Page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39465C-7E55-4F37-BA72-B47D7D4A9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519" y="1366888"/>
            <a:ext cx="10704280" cy="47548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CA" noProof="0"/>
              <a:t>Level #1</a:t>
            </a:r>
          </a:p>
          <a:p>
            <a:pPr lvl="1"/>
            <a:r>
              <a:rPr lang="en-CA" noProof="0"/>
              <a:t>Level #2</a:t>
            </a:r>
          </a:p>
          <a:p>
            <a:pPr lvl="2"/>
            <a:r>
              <a:rPr lang="en-CA" noProof="0"/>
              <a:t>Level #3</a:t>
            </a:r>
          </a:p>
          <a:p>
            <a:pPr lvl="3"/>
            <a:r>
              <a:rPr lang="en-CA" noProof="0"/>
              <a:t>Level #4</a:t>
            </a:r>
          </a:p>
          <a:p>
            <a:pPr lvl="4"/>
            <a:r>
              <a:rPr lang="en-CA" noProof="0"/>
              <a:t>Level #5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76E6E5-5A6B-8B33-5A0F-AB733F5265A6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0416480" y="77768"/>
            <a:ext cx="1697037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r"/>
            <a:r>
              <a:rPr lang="en-CA" sz="12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Unclassified</a:t>
            </a:r>
          </a:p>
        </p:txBody>
      </p:sp>
      <p:pic>
        <p:nvPicPr>
          <p:cNvPr id="4" name="Picture 3" descr="A picture containing building, table, parked, large&#10;&#10;Description automatically generated">
            <a:extLst>
              <a:ext uri="{FF2B5EF4-FFF2-40B4-BE49-F238E27FC236}">
                <a16:creationId xmlns:a16="http://schemas.microsoft.com/office/drawing/2014/main" id="{317B878A-B3CE-A6D6-A529-95AF59CC4A5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" y="-8467"/>
            <a:ext cx="121859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13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62" r:id="rId1"/>
    <p:sldLayoutId id="2147484963" r:id="rId2"/>
    <p:sldLayoutId id="2147484964" r:id="rId3"/>
    <p:sldLayoutId id="2147484965" r:id="rId4"/>
    <p:sldLayoutId id="2147484966" r:id="rId5"/>
    <p:sldLayoutId id="2147484967" r:id="rId6"/>
    <p:sldLayoutId id="2147484968" r:id="rId7"/>
    <p:sldLayoutId id="2147484969" r:id="rId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685800" rtl="0" eaLnBrk="1" latinLnBrk="0" hangingPunct="1">
        <a:lnSpc>
          <a:spcPct val="100000"/>
        </a:lnSpc>
        <a:spcBef>
          <a:spcPts val="750"/>
        </a:spcBef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71475" algn="l" defTabSz="685800" rtl="0" eaLnBrk="1" latinLnBrk="0" hangingPunct="1">
        <a:lnSpc>
          <a:spcPct val="100000"/>
        </a:lnSpc>
        <a:spcBef>
          <a:spcPts val="375"/>
        </a:spcBef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304800" algn="l" defTabSz="685800" rtl="0" eaLnBrk="1" latinLnBrk="0" hangingPunct="1">
        <a:lnSpc>
          <a:spcPct val="100000"/>
        </a:lnSpc>
        <a:spcBef>
          <a:spcPts val="375"/>
        </a:spcBef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314325" algn="l" defTabSz="685800" rtl="0" eaLnBrk="1" latinLnBrk="0" hangingPunct="1">
        <a:lnSpc>
          <a:spcPct val="100000"/>
        </a:lnSpc>
        <a:spcBef>
          <a:spcPts val="375"/>
        </a:spcBef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247650" algn="l" defTabSz="685800" rtl="0" eaLnBrk="1" latinLnBrk="0" hangingPunct="1">
        <a:lnSpc>
          <a:spcPct val="100000"/>
        </a:lnSpc>
        <a:spcBef>
          <a:spcPts val="375"/>
        </a:spcBef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bs-sct.gc.ca/pol/doc-eng.aspx?id=30682" TargetMode="External"/><Relationship Id="rId3" Type="http://schemas.openxmlformats.org/officeDocument/2006/relationships/hyperlink" Target="https://www.tbs-sct.gc.ca/pol/doc-eng.aspx?id=32620" TargetMode="External"/><Relationship Id="rId7" Type="http://schemas.openxmlformats.org/officeDocument/2006/relationships/hyperlink" Target="https://www.tbs-sct.gc.ca/pol/doc-eng.aspx?id=30683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tbs-sct.canada.ca/pol/doc-eng.aspx?id=32728" TargetMode="External"/><Relationship Id="rId5" Type="http://schemas.openxmlformats.org/officeDocument/2006/relationships/hyperlink" Target="https://www.tbs-sct.canada.ca/pol/doc-eng.aspx?id=23601" TargetMode="External"/><Relationship Id="rId4" Type="http://schemas.openxmlformats.org/officeDocument/2006/relationships/hyperlink" Target="https://www.etsi.org/deliver/etsi_en/301500_301599/301549/02.01.02_60/en_301549v020102p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bs-sct.canada.ca/pol/doc-eng.aspx?id=32692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chrc-ccdp.gc.ca/en/resources/inclusive-the-start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tpsgc.pacraaccessible-apaccessibleprc.pwgsc@tpsgc-pwgsc.gc.ca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gccollab.ca/groups/about/1140603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aaact-aatia@ssc-spc.gc.ca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TPSGC.PACRAAccessible-APAccessiblePRC.PWGSC@tpsgc-pwgsc.gc.ca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pedia.gc.ca/wiki/Office_of_Public_Service_Accessibility/_Bureau_de_l%E2%80%99accessibilit%C3%A9_au_sein_de_la_fonction_publique?setlang=en&amp;uselang=en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gcpedia.gc.ca/wiki/Accessible_Technology_/_Information_and_Communication_Technology_(ICT)_/_Technologies_accessibles_/_Technologies_de_l%27information_et_de_la_communication_(TIC)" TargetMode="External"/><Relationship Id="rId5" Type="http://schemas.openxmlformats.org/officeDocument/2006/relationships/hyperlink" Target="https://www.gcpedia.gc.ca/wiki/Accessible_Communications_/_Information_and_Communication_Technology_(ICT)_/_Communications_accessibles_/_Technologies_de_l%27information_et_de_la_communication_(TIC)" TargetMode="External"/><Relationship Id="rId4" Type="http://schemas.openxmlformats.org/officeDocument/2006/relationships/hyperlink" Target="https://www.gcpedia.gc.ca/wiki/Procurement/_Approvisionnement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ps-efpc.gc.ca/accessibility-learning-eng.asp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gcpedia.gc.ca/wiki/GC_Accessibility_Training_and_Events_/_Formation_et_%C3%A9v%C3%A9nements_du_GC_sur_l%27accessibilit%C3%A9" TargetMode="External"/><Relationship Id="rId4" Type="http://schemas.openxmlformats.org/officeDocument/2006/relationships/hyperlink" Target="https://www.csps-efpc.gc.ca/video/making-documents-accessible-eng.asp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pedia.gc.ca/wiki/Procurement/_Approvisionnement" TargetMode="External"/><Relationship Id="rId7" Type="http://schemas.openxmlformats.org/officeDocument/2006/relationships/hyperlink" Target="https://a11y.canada.ca/en/information-and-communication-technology-ict-accessibility-requirements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2021-prod.ict-cio.ssc-spc.cloud-nuage.canada.ca/" TargetMode="External"/><Relationship Id="rId5" Type="http://schemas.openxmlformats.org/officeDocument/2006/relationships/hyperlink" Target="https://a11y.canada.ca/en/" TargetMode="External"/><Relationship Id="rId4" Type="http://schemas.openxmlformats.org/officeDocument/2006/relationships/hyperlink" Target="https://www.gcpedia.gc.ca/gcwiki/images/2/28/Accessible_ICT_Procurement_Guide_31Mar2023_EN.docx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a11y.canada.ca/en/best-practices-for-accessible-virtual-events/" TargetMode="External"/><Relationship Id="rId3" Type="http://schemas.openxmlformats.org/officeDocument/2006/relationships/hyperlink" Target="https://www.canada.ca/en/transparency/terms.html" TargetMode="External"/><Relationship Id="rId7" Type="http://schemas.openxmlformats.org/officeDocument/2006/relationships/hyperlink" Target="https://intranet.canada.ca/hr-rh/ve/dee-deme/piae-peia-eng.asp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gcpedia.gc.ca/wiki/Communications_community_office_-_PLA" TargetMode="External"/><Relationship Id="rId5" Type="http://schemas.openxmlformats.org/officeDocument/2006/relationships/hyperlink" Target="https://www.noslangues-ourlanguages.gc.ca/en/ressources-resources/ressources-resources/langue-claire-plain-language-eng" TargetMode="External"/><Relationship Id="rId4" Type="http://schemas.openxmlformats.org/officeDocument/2006/relationships/hyperlink" Target="https://a11y.canada.ca/en/create-documen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3.statcan.gc.ca/imdb/p2SV.pl?Function=getSurvey&amp;SDDS=325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ada.ca/en/employment-social-development/programs/accessible-canada-regulations-guidance/consultation/key-concept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aws-lois.justice.gc.ca/eng/acts/A-0.6/" TargetMode="External"/><Relationship Id="rId7" Type="http://schemas.openxmlformats.org/officeDocument/2006/relationships/hyperlink" Target="https://laws-lois.justice.gc.ca/eng/acts/h-6/page-1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tbs-sct.gc.ca/pol/doc-eng.aspx?id=32692" TargetMode="External"/><Relationship Id="rId5" Type="http://schemas.openxmlformats.org/officeDocument/2006/relationships/hyperlink" Target="https://www.canada.ca/en/government/publicservice/wellness-inclusion-diversity-public-service/diversity-inclusion-public-service/accessibility-public-service/accessibility-strategy-public-service-toc.html" TargetMode="External"/><Relationship Id="rId4" Type="http://schemas.openxmlformats.org/officeDocument/2006/relationships/hyperlink" Target="https://www.canada.ca/en/employment-social-development/programs/accessible-canada-regulations-guidance/accessibility-plans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BBA35-151C-4CC2-BD70-6199F8F3A1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517" y="2204864"/>
            <a:ext cx="7776863" cy="848812"/>
          </a:xfrm>
        </p:spPr>
        <p:txBody>
          <a:bodyPr anchor="ctr">
            <a:normAutofit fontScale="90000"/>
          </a:bodyPr>
          <a:lstStyle/>
          <a:p>
            <a:r>
              <a:rPr lang="en-US" altLang="en-US" sz="4000" dirty="0">
                <a:solidFill>
                  <a:schemeClr val="tx1"/>
                </a:solidFill>
                <a:cs typeface="Times New Roman" panose="02020603050405020304" pitchFamily="18" charset="0"/>
              </a:rPr>
              <a:t>Considering accessibility in procurement</a:t>
            </a:r>
            <a:endParaRPr lang="en-CA" sz="40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453909-38BC-4A36-84FA-8440891D7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368" y="3933056"/>
            <a:ext cx="8568952" cy="1392032"/>
          </a:xfrm>
        </p:spPr>
        <p:txBody>
          <a:bodyPr anchor="ctr">
            <a:normAutofit fontScale="92500" lnSpcReduction="20000"/>
          </a:bodyPr>
          <a:lstStyle/>
          <a:p>
            <a:pPr defTabSz="914400" eaLnBrk="0" fontAlgn="base" hangingPunct="0">
              <a:spcBef>
                <a:spcPts val="400"/>
              </a:spcBef>
              <a:spcAft>
                <a:spcPts val="800"/>
              </a:spcAft>
              <a:buSzTx/>
              <a:defRPr/>
            </a:pPr>
            <a:r>
              <a:rPr kumimoji="0" lang="en-CA" altLang="en-US" sz="18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Calibri" panose="020F0502020204030204" pitchFamily="34" charset="0"/>
              </a:rPr>
              <a:t>June 18, 2024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18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Calibri" panose="020F0502020204030204" pitchFamily="34" charset="0"/>
              </a:rPr>
              <a:t>Presented by: Accessible Procurement Resource Centre, Public Services and Procurement Canada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CA" sz="1800" kern="0" dirty="0">
                <a:solidFill>
                  <a:srgbClr val="000000"/>
                </a:solidFill>
                <a:latin typeface="Arial" panose="020B0604020202020204"/>
                <a:ea typeface="+mn-ea"/>
                <a:cs typeface="Calibri" panose="020F0502020204030204" pitchFamily="34" charset="0"/>
              </a:rPr>
              <a:t>Presented to: Members of the Canadian Institute for Procurement and Materiel Management (CIPMM)</a:t>
            </a:r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056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5567-E578-ABDA-D353-1CDD6F4BE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800" y="403200"/>
            <a:ext cx="3200400" cy="2786484"/>
          </a:xfr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CA" dirty="0"/>
              <a:t>Steps to consider accessibility – Business owner 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165CD-4FFA-4CB1-E084-422DC4A7E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9580" y="319088"/>
            <a:ext cx="6854219" cy="5896444"/>
          </a:xfrm>
        </p:spPr>
        <p:txBody>
          <a:bodyPr anchor="ctr">
            <a:normAutofit/>
          </a:bodyPr>
          <a:lstStyle/>
          <a:p>
            <a:pPr marL="0" lvl="0" indent="0">
              <a:spcAft>
                <a:spcPts val="1000"/>
              </a:spcAft>
              <a:buNone/>
            </a:pPr>
            <a:r>
              <a:rPr lang="en-US" sz="1900" b="1" dirty="0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  <a:t>Step 3: Gather information</a:t>
            </a:r>
          </a:p>
          <a:p>
            <a:pPr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1900" dirty="0">
                <a:solidFill>
                  <a:srgbClr val="000000"/>
                </a:solidFill>
                <a:cs typeface="Calibri" panose="020F0502020204030204" pitchFamily="34" charset="0"/>
              </a:rPr>
              <a:t>Are there any accessibility standards or guidelines that can be applied? </a:t>
            </a:r>
          </a:p>
          <a:p>
            <a:pPr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1900" dirty="0">
                <a:solidFill>
                  <a:srgbClr val="000000"/>
                </a:solidFill>
                <a:cs typeface="Calibri" panose="020F0502020204030204" pitchFamily="34" charset="0"/>
              </a:rPr>
              <a:t>What level of accessibility is currently available on the market?</a:t>
            </a:r>
          </a:p>
          <a:p>
            <a:pPr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1900" dirty="0">
                <a:solidFill>
                  <a:srgbClr val="000000"/>
                </a:solidFill>
                <a:cs typeface="Calibri" panose="020F0502020204030204" pitchFamily="34" charset="0"/>
              </a:rPr>
              <a:t>Did you consult with subject matter experts?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en-US" sz="1900" b="1" dirty="0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  <a:t>Step 4: Develop Options</a:t>
            </a:r>
          </a:p>
          <a:p>
            <a:pPr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1900" dirty="0">
                <a:solidFill>
                  <a:srgbClr val="000000"/>
                </a:solidFill>
                <a:cs typeface="Calibri" panose="020F0502020204030204" pitchFamily="34" charset="0"/>
              </a:rPr>
              <a:t>How will you measure the supplier’s capacity to deliver accessible goods and services?</a:t>
            </a:r>
            <a:endParaRPr lang="en-CA" sz="19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CA" sz="1900" dirty="0">
                <a:solidFill>
                  <a:srgbClr val="000000"/>
                </a:solidFill>
                <a:cs typeface="Calibri" panose="020F0502020204030204" pitchFamily="34" charset="0"/>
              </a:rPr>
              <a:t>What accessibility requirements will you include to address the barriers encountered by end-users?</a:t>
            </a:r>
          </a:p>
          <a:p>
            <a:pPr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1900" dirty="0">
                <a:solidFill>
                  <a:srgbClr val="000000"/>
                </a:solidFill>
                <a:cs typeface="Calibri" panose="020F0502020204030204" pitchFamily="34" charset="0"/>
              </a:rPr>
              <a:t>How will you assess the deliverables for conformance with accessibility and user requirements?</a:t>
            </a:r>
          </a:p>
          <a:p>
            <a:pPr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1900" dirty="0">
                <a:solidFill>
                  <a:srgbClr val="000000"/>
                </a:solidFill>
                <a:cs typeface="Calibri" panose="020F0502020204030204" pitchFamily="34" charset="0"/>
              </a:rPr>
              <a:t>Will you require the supplier to provide a roadmap to achieve compliance with accessibility requirements?</a:t>
            </a:r>
          </a:p>
          <a:p>
            <a:pPr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CA" sz="1900" dirty="0">
                <a:solidFill>
                  <a:srgbClr val="000000"/>
                </a:solidFill>
                <a:cs typeface="Calibri" panose="020F0502020204030204" pitchFamily="34" charset="0"/>
              </a:rPr>
              <a:t>How will you remove barriers in the procurement process?</a:t>
            </a:r>
            <a:endParaRPr lang="en-US" sz="1900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087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1EBBB-72EC-9A0E-AD4D-D77436D65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 fontScale="90000"/>
          </a:bodyPr>
          <a:lstStyle/>
          <a:p>
            <a:r>
              <a:rPr lang="en-CA" dirty="0"/>
              <a:t>Considering accessibility throughout the procurement lifecycle –Contracting Authorities</a:t>
            </a:r>
            <a:br>
              <a:rPr lang="en-CA" dirty="0"/>
            </a:br>
            <a:r>
              <a:rPr lang="en-CA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D9E62-A98F-1B78-19E0-C93EC9064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20" y="378989"/>
            <a:ext cx="6849955" cy="6290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1700" b="1" dirty="0">
                <a:solidFill>
                  <a:srgbClr val="000000"/>
                </a:solidFill>
                <a:cs typeface="Calibri" panose="020F0502020204030204" pitchFamily="34" charset="0"/>
              </a:rPr>
              <a:t>Requirement Definition</a:t>
            </a:r>
          </a:p>
          <a:p>
            <a:r>
              <a:rPr lang="en-CA" sz="1700" dirty="0">
                <a:cs typeface="Calibri" panose="020F0502020204030204" pitchFamily="34" charset="0"/>
              </a:rPr>
              <a:t>Ensure </a:t>
            </a:r>
            <a:r>
              <a:rPr lang="en-CA" sz="1700" b="0" i="0" dirty="0">
                <a:effectLst/>
              </a:rPr>
              <a:t>business owners </a:t>
            </a:r>
            <a:r>
              <a:rPr lang="en-CA" sz="1700" dirty="0">
                <a:cs typeface="Calibri" panose="020F0502020204030204" pitchFamily="34" charset="0"/>
              </a:rPr>
              <a:t>consider accessibility and include accessibility features in the requirements, where appropriate</a:t>
            </a:r>
          </a:p>
          <a:p>
            <a:r>
              <a:rPr lang="en-CA" sz="1700" b="0" i="0" dirty="0">
                <a:effectLst/>
              </a:rPr>
              <a:t>Support them in their planning by helping to: </a:t>
            </a:r>
          </a:p>
          <a:p>
            <a:pPr lvl="2"/>
            <a:r>
              <a:rPr lang="en-CA" sz="1500" dirty="0"/>
              <a:t>Arrange consultations with government of Canada subject matter experts</a:t>
            </a:r>
          </a:p>
          <a:p>
            <a:pPr lvl="2"/>
            <a:r>
              <a:rPr lang="en-CA" sz="1500" b="0" i="0" dirty="0">
                <a:effectLst/>
              </a:rPr>
              <a:t>Consult end-users to understand the barriers they may experience</a:t>
            </a:r>
          </a:p>
          <a:p>
            <a:pPr lvl="2"/>
            <a:r>
              <a:rPr lang="en-CA" sz="1500" b="0" i="0" dirty="0">
                <a:effectLst/>
              </a:rPr>
              <a:t>Arrange engagement with industry to assess market capacity</a:t>
            </a:r>
          </a:p>
          <a:p>
            <a:r>
              <a:rPr lang="en-CA" sz="1700" b="0" i="0" dirty="0">
                <a:effectLst/>
              </a:rPr>
              <a:t>Ensure business owners provide a written justification for not including accessibility that </a:t>
            </a:r>
            <a:r>
              <a:rPr lang="en-CA" sz="1700" dirty="0">
                <a:cs typeface="Calibri" panose="020F0502020204030204" pitchFamily="34" charset="0"/>
              </a:rPr>
              <a:t>clearly explains the reasons for the decision </a:t>
            </a:r>
          </a:p>
          <a:p>
            <a:pPr marL="0" indent="0">
              <a:buNone/>
            </a:pPr>
            <a:r>
              <a:rPr lang="en-CA" sz="1700" b="1" dirty="0">
                <a:cs typeface="Calibri" panose="020F0502020204030204" pitchFamily="34" charset="0"/>
              </a:rPr>
              <a:t>Procurement Strategy</a:t>
            </a:r>
          </a:p>
          <a:p>
            <a:r>
              <a:rPr lang="en-CA" sz="1700" dirty="0"/>
              <a:t>Work with the business owner to determine how accessibility requirements will be evaluated </a:t>
            </a:r>
          </a:p>
          <a:p>
            <a:r>
              <a:rPr lang="en-CA" sz="1700" dirty="0"/>
              <a:t>Ensure the bid validity period provides sufficient time to complete the evaluation of the accessibility-related evaluation criteria</a:t>
            </a:r>
          </a:p>
          <a:p>
            <a:r>
              <a:rPr lang="en-CA" sz="1700" dirty="0"/>
              <a:t>Ensure resources have been identified to conduct </a:t>
            </a:r>
            <a:r>
              <a:rPr lang="en-CA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accessibility conformance testing, end-user testing, and other validation requirements (if applicable) </a:t>
            </a:r>
            <a:endParaRPr lang="en-CA" sz="17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110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1EBBB-72EC-9A0E-AD4D-D77436D65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 fontScale="90000"/>
          </a:bodyPr>
          <a:lstStyle/>
          <a:p>
            <a:r>
              <a:rPr lang="en-CA" dirty="0"/>
              <a:t>Considering accessibility throughout the procurement lifecycle –Contracting Authorities</a:t>
            </a:r>
            <a:br>
              <a:rPr lang="en-CA" dirty="0"/>
            </a:br>
            <a:r>
              <a:rPr lang="en-CA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D9E62-A98F-1B78-19E0-C93EC9064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1700" b="1" dirty="0">
                <a:solidFill>
                  <a:srgbClr val="000000"/>
                </a:solidFill>
                <a:latin typeface="Arial" panose="020B0604020202020204"/>
                <a:cs typeface="Calibri" panose="020F0502020204030204" pitchFamily="34" charset="0"/>
              </a:rPr>
              <a:t>Solicitation Process </a:t>
            </a:r>
          </a:p>
          <a:p>
            <a:r>
              <a:rPr lang="en-CA" sz="1700" dirty="0">
                <a:solidFill>
                  <a:srgbClr val="000000"/>
                </a:solidFill>
                <a:latin typeface="Arial" panose="020B0604020202020204"/>
                <a:cs typeface="Calibri" panose="020F0502020204030204" pitchFamily="34" charset="0"/>
              </a:rPr>
              <a:t>Ensure supplier engagement activities such as industry days or bidder’s conference are designed to be inclusive and accessible whether in person or virtual </a:t>
            </a:r>
          </a:p>
          <a:p>
            <a:r>
              <a:rPr lang="en-CA" sz="1700" dirty="0">
                <a:solidFill>
                  <a:srgbClr val="000000"/>
                </a:solidFill>
                <a:latin typeface="Arial" panose="020B0604020202020204"/>
                <a:cs typeface="Calibri" panose="020F0502020204030204" pitchFamily="34" charset="0"/>
              </a:rPr>
              <a:t>Prepare solicitation amendments in an accessible format</a:t>
            </a:r>
          </a:p>
          <a:p>
            <a:r>
              <a:rPr lang="en-CA" sz="1700" dirty="0">
                <a:solidFill>
                  <a:srgbClr val="000000"/>
                </a:solidFill>
                <a:latin typeface="Arial" panose="020B0604020202020204"/>
                <a:cs typeface="Calibri" panose="020F0502020204030204" pitchFamily="34" charset="0"/>
              </a:rPr>
              <a:t>Use plain and simple language to respond to questions from suppliers</a:t>
            </a:r>
          </a:p>
          <a:p>
            <a:pPr marL="0" indent="0">
              <a:buNone/>
            </a:pPr>
            <a:r>
              <a:rPr lang="en-CA" sz="1700" b="1" dirty="0">
                <a:solidFill>
                  <a:srgbClr val="000000"/>
                </a:solidFill>
                <a:latin typeface="Arial" panose="020B0604020202020204"/>
                <a:cs typeface="Calibri" panose="020F0502020204030204" pitchFamily="34" charset="0"/>
              </a:rPr>
              <a:t>Evaluation/Negotiation</a:t>
            </a:r>
          </a:p>
          <a:p>
            <a:r>
              <a:rPr lang="en-CA" sz="1700" dirty="0">
                <a:solidFill>
                  <a:srgbClr val="000000"/>
                </a:solidFill>
                <a:latin typeface="Arial" panose="020B0604020202020204"/>
                <a:cs typeface="Calibri" panose="020F0502020204030204" pitchFamily="34" charset="0"/>
              </a:rPr>
              <a:t>Ensure the technical evaluation process reflects the accessibility criteria as identified in the solicitation</a:t>
            </a:r>
          </a:p>
          <a:p>
            <a:pPr marL="0" indent="0">
              <a:buNone/>
            </a:pPr>
            <a:r>
              <a:rPr lang="en-CA" sz="1700" b="1" dirty="0">
                <a:solidFill>
                  <a:srgbClr val="000000"/>
                </a:solidFill>
                <a:latin typeface="Arial" panose="020B0604020202020204"/>
                <a:cs typeface="Calibri" panose="020F0502020204030204" pitchFamily="34" charset="0"/>
              </a:rPr>
              <a:t>Contract Administration</a:t>
            </a:r>
          </a:p>
          <a:p>
            <a:r>
              <a:rPr lang="en-CA" sz="1700" dirty="0">
                <a:solidFill>
                  <a:srgbClr val="000000"/>
                </a:solidFill>
                <a:latin typeface="Arial" panose="020B0604020202020204"/>
                <a:cs typeface="Calibri" panose="020F0502020204030204" pitchFamily="34" charset="0"/>
              </a:rPr>
              <a:t>Ensure task authorizations, call-ups or work orders include applicable accessibility requirements</a:t>
            </a:r>
          </a:p>
          <a:p>
            <a:r>
              <a:rPr lang="en-CA" sz="1700" dirty="0">
                <a:solidFill>
                  <a:srgbClr val="000000"/>
                </a:solidFill>
                <a:latin typeface="Arial" panose="020B0604020202020204"/>
                <a:cs typeface="Calibri" panose="020F0502020204030204" pitchFamily="34" charset="0"/>
              </a:rPr>
              <a:t>Ensure the contractor has delivered the accessibility requirements in accordance with the contract</a:t>
            </a:r>
          </a:p>
          <a:p>
            <a:r>
              <a:rPr lang="en-CA" sz="1700" dirty="0">
                <a:solidFill>
                  <a:srgbClr val="000000"/>
                </a:solidFill>
                <a:latin typeface="Arial" panose="020B0604020202020204"/>
                <a:cs typeface="Calibri" panose="020F0502020204030204" pitchFamily="34" charset="0"/>
              </a:rPr>
              <a:t>Ensure the contractor resolves any end-user reported accessibility issues in accordance with the contract </a:t>
            </a:r>
          </a:p>
          <a:p>
            <a:r>
              <a:rPr lang="en-CA" sz="1700" dirty="0">
                <a:solidFill>
                  <a:srgbClr val="000000"/>
                </a:solidFill>
                <a:latin typeface="Arial" panose="020B0604020202020204"/>
                <a:cs typeface="Calibri" panose="020F0502020204030204" pitchFamily="34" charset="0"/>
              </a:rPr>
              <a:t>Complete reporting requirements </a:t>
            </a:r>
          </a:p>
        </p:txBody>
      </p:sp>
    </p:spTree>
    <p:extLst>
      <p:ext uri="{BB962C8B-B14F-4D97-AF65-F5344CB8AC3E}">
        <p14:creationId xmlns:p14="http://schemas.microsoft.com/office/powerpoint/2010/main" val="1805496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5567-E578-ABDA-D353-1CDD6F4BE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962" y="404664"/>
            <a:ext cx="3600400" cy="3471739"/>
          </a:xfrm>
        </p:spPr>
        <p:txBody>
          <a:bodyPr/>
          <a:lstStyle/>
          <a:p>
            <a:r>
              <a:rPr lang="en-CA" dirty="0"/>
              <a:t>What are some accessibility guidelines and  standards that can be applied?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165CD-4FFA-4CB1-E084-422DC4A7E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881" y="143192"/>
            <a:ext cx="7523710" cy="658526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CA" sz="1800" b="1" dirty="0"/>
              <a:t>Treasury Board </a:t>
            </a:r>
            <a:r>
              <a:rPr lang="en-CA" sz="1800" dirty="0"/>
              <a:t>established the </a:t>
            </a:r>
            <a:r>
              <a:rPr lang="en-CA" sz="1800" dirty="0">
                <a:hlinkClick r:id="rId3"/>
              </a:rPr>
              <a:t>Guideline on Making Information Technology Usable by All</a:t>
            </a:r>
            <a:endParaRPr lang="en-CA" sz="1800" dirty="0"/>
          </a:p>
          <a:p>
            <a:pPr lvl="1">
              <a:lnSpc>
                <a:spcPct val="110000"/>
              </a:lnSpc>
            </a:pPr>
            <a:r>
              <a:rPr lang="en-CA" dirty="0"/>
              <a:t>The Guideline strongly encourages departments and agency to apply the </a:t>
            </a:r>
            <a:r>
              <a:rPr lang="en-CA" dirty="0">
                <a:hlinkClick r:id="rId4"/>
              </a:rPr>
              <a:t>Harmonised European Standard Accessibility requirements for ICT products and services (EN 301 549)</a:t>
            </a:r>
            <a:r>
              <a:rPr lang="en-CA" dirty="0"/>
              <a:t> when acquiring or developing </a:t>
            </a:r>
            <a:r>
              <a:rPr lang="en-CA" b="1" dirty="0"/>
              <a:t>internal-facing or public-facing </a:t>
            </a:r>
            <a:r>
              <a:rPr lang="en-CA" dirty="0"/>
              <a:t>IT solutions and equipment, including web content and all IT tools and equipment used by federal public servants.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CA" b="1" dirty="0"/>
              <a:t>Treasury Board </a:t>
            </a:r>
            <a:r>
              <a:rPr lang="en-CA" dirty="0"/>
              <a:t>is currently reviewing the </a:t>
            </a:r>
            <a:r>
              <a:rPr lang="en-CA" dirty="0">
                <a:hlinkClick r:id="rId5"/>
              </a:rPr>
              <a:t>Standard on Web Accessibility</a:t>
            </a:r>
            <a:r>
              <a:rPr lang="en-CA" dirty="0"/>
              <a:t> and recommends that organizations adopt the EN 301 549 and adhere to guidance available in the Guideline on Making Information Technology Usable by All.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CA" sz="1800" b="1" dirty="0"/>
              <a:t>Treasury Board </a:t>
            </a:r>
            <a:r>
              <a:rPr lang="en-CA" sz="1800" dirty="0"/>
              <a:t>established the </a:t>
            </a:r>
            <a:r>
              <a:rPr lang="en-CA" sz="1800" dirty="0">
                <a:hlinkClick r:id="rId6"/>
              </a:rPr>
              <a:t>Guidelines on Making Communications Products and Activities Accessible </a:t>
            </a:r>
            <a:endParaRPr lang="en-CA" sz="1800" dirty="0"/>
          </a:p>
          <a:p>
            <a:pPr lvl="1">
              <a:lnSpc>
                <a:spcPct val="110000"/>
              </a:lnSpc>
            </a:pPr>
            <a:r>
              <a:rPr lang="en-CA" dirty="0"/>
              <a:t>The Guidelines support requirements for accessible communications found in the </a:t>
            </a:r>
            <a:r>
              <a:rPr lang="en-CA" dirty="0">
                <a:hlinkClick r:id="rId7"/>
              </a:rPr>
              <a:t>Policy on Communications and Federal Identity</a:t>
            </a:r>
            <a:r>
              <a:rPr lang="en-CA" dirty="0"/>
              <a:t> and the </a:t>
            </a:r>
            <a:r>
              <a:rPr lang="en-CA" dirty="0">
                <a:hlinkClick r:id="rId8"/>
              </a:rPr>
              <a:t>Directive on the Management of Communications </a:t>
            </a:r>
            <a:r>
              <a:rPr lang="en-CA" dirty="0"/>
              <a:t>and apply to communications products and activities aimed at internal and external audiences.</a:t>
            </a:r>
          </a:p>
        </p:txBody>
      </p:sp>
    </p:spTree>
    <p:extLst>
      <p:ext uri="{BB962C8B-B14F-4D97-AF65-F5344CB8AC3E}">
        <p14:creationId xmlns:p14="http://schemas.microsoft.com/office/powerpoint/2010/main" val="1679876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5567-E578-ABDA-D353-1CDD6F4B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Could these accessibility guidelines and standards  apply to my procurement?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165CD-4FFA-4CB1-E084-422DC4A7E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1800"/>
              </a:spcAft>
              <a:buNone/>
            </a:pPr>
            <a:r>
              <a:rPr lang="en-CA" sz="2400" dirty="0">
                <a:solidFill>
                  <a:schemeClr val="tx1"/>
                </a:solidFill>
                <a:ea typeface="Calibri" panose="020F0502020204030204" pitchFamily="34" charset="0"/>
              </a:rPr>
              <a:t>In a word - yes! For example…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CA" sz="2000" b="1" dirty="0">
                <a:solidFill>
                  <a:schemeClr val="tx1"/>
                </a:solidFill>
                <a:ea typeface="Calibri" panose="020F0502020204030204" pitchFamily="34" charset="0"/>
              </a:rPr>
              <a:t>If your deliverables include:</a:t>
            </a:r>
          </a:p>
          <a:p>
            <a:pPr marL="712425"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information exchanged through non-web documents (for example: reports, project plans, spreadsheets, emails, presentations, videos)</a:t>
            </a:r>
          </a:p>
          <a:p>
            <a:pPr marL="712425"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meetings or events – either in-person or using a virtual or online platform </a:t>
            </a:r>
          </a:p>
          <a:p>
            <a:pPr marL="712425"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customer service through a help desk or web portal</a:t>
            </a:r>
          </a:p>
          <a:p>
            <a:pPr marL="712425"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training or other learning activities </a:t>
            </a:r>
          </a:p>
          <a:p>
            <a:pPr marL="712425"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consultations (for example: surveys or focus groups)</a:t>
            </a:r>
          </a:p>
          <a:p>
            <a:pPr marL="712425" lvl="1">
              <a:lnSpc>
                <a:spcPct val="110000"/>
              </a:lnSpc>
              <a:spcBef>
                <a:spcPts val="600"/>
              </a:spcBef>
            </a:pPr>
            <a:r>
              <a:rPr lang="en-CA" dirty="0"/>
              <a:t>the design, development, and implementation of an IT solution</a:t>
            </a:r>
          </a:p>
          <a:p>
            <a:pPr marL="712425" lvl="1">
              <a:lnSpc>
                <a:spcPct val="110000"/>
              </a:lnSpc>
              <a:spcBef>
                <a:spcPts val="600"/>
              </a:spcBef>
            </a:pPr>
            <a:r>
              <a:rPr lang="en-CA" dirty="0"/>
              <a:t>the development of internal or external facing content (for example: websites, information and promotional products, e-mails)</a:t>
            </a:r>
          </a:p>
        </p:txBody>
      </p:sp>
    </p:spTree>
    <p:extLst>
      <p:ext uri="{BB962C8B-B14F-4D97-AF65-F5344CB8AC3E}">
        <p14:creationId xmlns:p14="http://schemas.microsoft.com/office/powerpoint/2010/main" val="1329838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87C02-7569-6B7E-13E6-C6563C18E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altLang="en-US" sz="4000" dirty="0">
                <a:solidFill>
                  <a:schemeClr val="bg2"/>
                </a:solidFill>
                <a:latin typeface="+mj-lt"/>
                <a:cs typeface="Calibri" panose="020F0502020204030204" pitchFamily="34" charset="0"/>
              </a:rPr>
              <a:t>Scenario – goods (1 of 2)</a:t>
            </a:r>
            <a:endParaRPr lang="en-CA" sz="2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1A2BC1-5EA6-5401-850E-4D05D519E2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A" dirty="0">
                <a:cs typeface="Calibri" panose="020F0502020204030204" pitchFamily="34" charset="0"/>
              </a:rPr>
              <a:t>A business owner requires commemorative plaque to be designed and installed in a public space of a Government of Canada facility.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73822-D344-505B-A2A5-FD21EA186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20" y="378989"/>
            <a:ext cx="7136539" cy="5961937"/>
          </a:xfrm>
        </p:spPr>
        <p:txBody>
          <a:bodyPr vert="horz" lIns="0" tIns="0" rIns="0" bIns="0" rtlCol="0">
            <a:noAutofit/>
          </a:bodyPr>
          <a:lstStyle/>
          <a:p>
            <a:pPr marL="76200" indent="0" defTabSz="914400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SzPct val="120000"/>
              <a:buNone/>
              <a:defRPr/>
            </a:pPr>
            <a:r>
              <a:rPr lang="en-CA" b="1" dirty="0">
                <a:solidFill>
                  <a:srgbClr val="000000"/>
                </a:solidFill>
                <a:cs typeface="Calibri" panose="020F0502020204030204" pitchFamily="34" charset="0"/>
              </a:rPr>
              <a:t>Step 1: Determine what you are buying</a:t>
            </a:r>
          </a:p>
          <a:p>
            <a:pPr marL="742950" lvl="1" indent="-285750" defTabSz="914400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SzPct val="120000"/>
              <a:defRPr/>
            </a:pPr>
            <a:r>
              <a:rPr lang="en-CA" sz="2000" dirty="0">
                <a:solidFill>
                  <a:srgbClr val="000000"/>
                </a:solidFill>
                <a:cs typeface="Calibri" panose="020F0502020204030204" pitchFamily="34" charset="0"/>
              </a:rPr>
              <a:t>Where will the plaque be installed? </a:t>
            </a:r>
          </a:p>
          <a:p>
            <a:pPr marL="742950" lvl="1" indent="-285750" defTabSz="914400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SzPct val="120000"/>
              <a:defRPr/>
            </a:pPr>
            <a:r>
              <a:rPr lang="en-CA" sz="2000" dirty="0">
                <a:solidFill>
                  <a:srgbClr val="000000"/>
                </a:solidFill>
                <a:cs typeface="Calibri" panose="020F0502020204030204" pitchFamily="34" charset="0"/>
              </a:rPr>
              <a:t>What are the design and content requirements for the plaque?</a:t>
            </a:r>
          </a:p>
          <a:p>
            <a:pPr marL="742950" lvl="1" indent="-285750" defTabSz="914400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SzPct val="120000"/>
              <a:defRPr/>
            </a:pPr>
            <a:r>
              <a:rPr lang="en-CA" sz="2000" dirty="0">
                <a:solidFill>
                  <a:srgbClr val="000000"/>
                </a:solidFill>
                <a:cs typeface="Calibri" panose="020F0502020204030204" pitchFamily="34" charset="0"/>
              </a:rPr>
              <a:t>What will the Contractor be responsible for delivering? What will Canada be responsible for providing?</a:t>
            </a:r>
          </a:p>
          <a:p>
            <a:pPr marL="104775" indent="0" defTabSz="914400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SzPct val="120000"/>
              <a:buNone/>
              <a:defRPr/>
            </a:pPr>
            <a:r>
              <a:rPr lang="en-CA" b="1" dirty="0">
                <a:solidFill>
                  <a:srgbClr val="000000"/>
                </a:solidFill>
                <a:cs typeface="Calibri" panose="020F0502020204030204" pitchFamily="34" charset="0"/>
              </a:rPr>
              <a:t>Step 2:</a:t>
            </a:r>
            <a:r>
              <a:rPr lang="en-CA" dirty="0">
                <a:solidFill>
                  <a:srgbClr val="000000"/>
                </a:solidFill>
                <a:cs typeface="Calibri" panose="020F0502020204030204" pitchFamily="34" charset="0"/>
              </a:rPr>
              <a:t> </a:t>
            </a:r>
            <a:r>
              <a:rPr lang="en-CA" b="1" dirty="0">
                <a:solidFill>
                  <a:srgbClr val="000000"/>
                </a:solidFill>
                <a:cs typeface="Calibri" panose="020F0502020204030204" pitchFamily="34" charset="0"/>
              </a:rPr>
              <a:t>Identify end-users and the barriers they may face</a:t>
            </a:r>
          </a:p>
          <a:p>
            <a:pPr marL="742950" lvl="1" indent="-285750" defTabSz="914400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SzPct val="120000"/>
              <a:defRPr/>
            </a:pPr>
            <a:r>
              <a:rPr lang="en-CA" sz="2000" dirty="0">
                <a:solidFill>
                  <a:srgbClr val="000000"/>
                </a:solidFill>
                <a:cs typeface="Calibri" panose="020F0502020204030204" pitchFamily="34" charset="0"/>
              </a:rPr>
              <a:t>What barriers could be experienced by individuals viewing the plaque? For example:</a:t>
            </a:r>
          </a:p>
          <a:p>
            <a:pPr marL="1019175" lvl="2" indent="-285750" defTabSz="914400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SzPct val="120000"/>
              <a:defRPr/>
            </a:pPr>
            <a:r>
              <a:rPr lang="en-CA" sz="2000" dirty="0">
                <a:solidFill>
                  <a:srgbClr val="000000"/>
                </a:solidFill>
                <a:cs typeface="Calibri" panose="020F0502020204030204" pitchFamily="34" charset="0"/>
              </a:rPr>
              <a:t>A plaque may be inaccessible to persons with visual impairments if not created using non-glare material.</a:t>
            </a:r>
          </a:p>
          <a:p>
            <a:pPr marL="1019175" lvl="2" indent="-285750" defTabSz="914400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SzPct val="120000"/>
              <a:defRPr/>
            </a:pPr>
            <a:r>
              <a:rPr lang="en-CA" sz="2000" dirty="0">
                <a:solidFill>
                  <a:srgbClr val="000000"/>
                </a:solidFill>
                <a:cs typeface="Calibri" panose="020F0502020204030204" pitchFamily="34" charset="0"/>
              </a:rPr>
              <a:t>A plaque may be inaccessible to persons who use mobility devices if installed at a height that cannot be viewed from a seated position</a:t>
            </a:r>
            <a:r>
              <a:rPr lang="en-CA" dirty="0">
                <a:solidFill>
                  <a:srgbClr val="000000"/>
                </a:solidFill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4473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87C02-7569-6B7E-13E6-C6563C18E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altLang="en-US" sz="4000" dirty="0">
                <a:solidFill>
                  <a:schemeClr val="bg2"/>
                </a:solidFill>
                <a:latin typeface="+mj-lt"/>
                <a:cs typeface="Calibri" panose="020F0502020204030204" pitchFamily="34" charset="0"/>
              </a:rPr>
              <a:t>Scenario – goods (2 of 2)</a:t>
            </a:r>
            <a:endParaRPr lang="en-CA" sz="2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1A2BC1-5EA6-5401-850E-4D05D519E2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A" dirty="0">
                <a:cs typeface="Calibri" panose="020F0502020204030204" pitchFamily="34" charset="0"/>
              </a:rPr>
              <a:t>A business owner requires commemorative plaque to be designed and installed in a public space of a Government of Canada facility.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73822-D344-505B-A2A5-FD21EA186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20" y="378989"/>
            <a:ext cx="7136539" cy="5961937"/>
          </a:xfrm>
        </p:spPr>
        <p:txBody>
          <a:bodyPr vert="horz" lIns="0" tIns="0" rIns="0" bIns="0" rtlCol="0">
            <a:noAutofit/>
          </a:bodyPr>
          <a:lstStyle/>
          <a:p>
            <a:pPr marL="76200" indent="0" defTabSz="914400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SzPct val="120000"/>
              <a:buNone/>
              <a:defRPr/>
            </a:pPr>
            <a:r>
              <a:rPr lang="en-CA" b="1" dirty="0">
                <a:solidFill>
                  <a:srgbClr val="000000"/>
                </a:solidFill>
                <a:cs typeface="Calibri" panose="020F0502020204030204" pitchFamily="34" charset="0"/>
              </a:rPr>
              <a:t>Step 3: Gather information</a:t>
            </a:r>
          </a:p>
          <a:p>
            <a:pPr marL="742950" lvl="1" indent="-285750" defTabSz="914400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1200"/>
              </a:spcAft>
              <a:buSzPct val="120000"/>
              <a:defRPr/>
            </a:pPr>
            <a:r>
              <a:rPr lang="en-CA" sz="2000" dirty="0">
                <a:solidFill>
                  <a:srgbClr val="000000"/>
                </a:solidFill>
                <a:cs typeface="Calibri" panose="020F0502020204030204" pitchFamily="34" charset="0"/>
              </a:rPr>
              <a:t>Are there standards, guidelines or best practices for designing and installing plaques?</a:t>
            </a:r>
          </a:p>
          <a:p>
            <a:pPr marL="76200" indent="0" defTabSz="914400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SzPct val="120000"/>
              <a:buNone/>
              <a:defRPr/>
            </a:pPr>
            <a:r>
              <a:rPr lang="en-CA" b="1" dirty="0">
                <a:solidFill>
                  <a:srgbClr val="000000"/>
                </a:solidFill>
                <a:cs typeface="Calibri" panose="020F0502020204030204" pitchFamily="34" charset="0"/>
              </a:rPr>
              <a:t>Step 4: Develop options</a:t>
            </a:r>
          </a:p>
          <a:p>
            <a:pPr marL="742950" lvl="1" indent="-285750" defTabSz="914400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SzPct val="120000"/>
              <a:defRPr/>
            </a:pPr>
            <a:r>
              <a:rPr lang="en-CA" sz="2000" dirty="0">
                <a:solidFill>
                  <a:srgbClr val="000000"/>
                </a:solidFill>
                <a:cs typeface="Calibri" panose="020F0502020204030204" pitchFamily="34" charset="0"/>
              </a:rPr>
              <a:t>Materials: Use anti-glare and anti-reflective material, use text with sufficient colour contrast and easy to read font size and type. </a:t>
            </a:r>
          </a:p>
          <a:p>
            <a:pPr marL="742950" lvl="1" indent="-285750" defTabSz="914400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SzPct val="120000"/>
              <a:defRPr/>
            </a:pPr>
            <a:r>
              <a:rPr lang="en-CA" sz="2000" dirty="0">
                <a:solidFill>
                  <a:srgbClr val="000000"/>
                </a:solidFill>
                <a:cs typeface="Calibri" panose="020F0502020204030204" pitchFamily="34" charset="0"/>
              </a:rPr>
              <a:t>Content: Provide alternate formats such as; braille, audio via a QR code and large print. Write content in plain language.</a:t>
            </a:r>
          </a:p>
          <a:p>
            <a:pPr marL="742950" lvl="1" indent="-285750" defTabSz="914400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1200"/>
              </a:spcAft>
              <a:buSzPct val="120000"/>
              <a:defRPr/>
            </a:pPr>
            <a:r>
              <a:rPr lang="en-CA" sz="2000" dirty="0">
                <a:solidFill>
                  <a:srgbClr val="000000"/>
                </a:solidFill>
                <a:cs typeface="Calibri" panose="020F0502020204030204" pitchFamily="34" charset="0"/>
              </a:rPr>
              <a:t>Installation: Consider how the height, location and lighting of the plaque impact the user’s experience</a:t>
            </a:r>
            <a:r>
              <a:rPr lang="en-CA" sz="2000" b="1" dirty="0">
                <a:solidFill>
                  <a:srgbClr val="000000"/>
                </a:solidFill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6864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87C02-7569-6B7E-13E6-C6563C18E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altLang="en-US" sz="4000" dirty="0">
                <a:solidFill>
                  <a:schemeClr val="bg2"/>
                </a:solidFill>
                <a:latin typeface="+mj-lt"/>
                <a:cs typeface="Calibri" panose="020F0502020204030204" pitchFamily="34" charset="0"/>
              </a:rPr>
              <a:t>Scenario - services</a:t>
            </a:r>
            <a:endParaRPr lang="en-CA" sz="2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E13CA5-2AC5-B508-1913-B8AE8FD366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CA">
                <a:cs typeface="Calibri" panose="020F0502020204030204" pitchFamily="34" charset="0"/>
              </a:rPr>
              <a:t>A business owner requires the services of a supplier to conduct research and deliver a report on findings. </a:t>
            </a:r>
            <a:r>
              <a:rPr lang="en-CA" dirty="0">
                <a:cs typeface="Calibri" panose="020F0502020204030204" pitchFamily="34" charset="0"/>
              </a:rPr>
              <a:t>This research could require several activities, including consulting with federal employees through workshops.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73822-D344-505B-A2A5-FD21EA186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20" y="378989"/>
            <a:ext cx="7022239" cy="5961937"/>
          </a:xfrm>
        </p:spPr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Pct val="120000"/>
              <a:buNone/>
              <a:tabLst/>
              <a:defRPr/>
            </a:pPr>
            <a:r>
              <a:rPr kumimoji="0" lang="en-CA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Step 1:</a:t>
            </a:r>
            <a:r>
              <a:rPr kumimoji="0" lang="en-CA" sz="1800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 </a:t>
            </a:r>
            <a:r>
              <a:rPr kumimoji="0" lang="en-CA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Determine what you are buying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110000"/>
              </a:lnSpc>
              <a:spcBef>
                <a:spcPts val="200"/>
              </a:spcBef>
              <a:spcAft>
                <a:spcPts val="1200"/>
              </a:spcAft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If the supplier will host workshops, how will they be delivered (virtual, in-person, or both)? </a:t>
            </a: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Pct val="120000"/>
              <a:buNone/>
              <a:tabLst/>
              <a:defRPr/>
            </a:pPr>
            <a:r>
              <a:rPr kumimoji="0" lang="en-CA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Step 2:</a:t>
            </a:r>
            <a:r>
              <a:rPr kumimoji="0" lang="en-CA" sz="1800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 </a:t>
            </a:r>
            <a:r>
              <a:rPr kumimoji="0" lang="en-CA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Identify end-users and the barriers they may face</a:t>
            </a:r>
          </a:p>
          <a:p>
            <a:pPr marL="742950" marR="0" lvl="1" indent="-285750" algn="l" defTabSz="914400" rtl="0" eaLnBrk="0" fontAlgn="base" latinLnBrk="0" hangingPunc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The end-users are federal employees across departments with a wide-range of needs.</a:t>
            </a:r>
          </a:p>
          <a:p>
            <a:pPr marL="742950" marR="0" lvl="1" indent="-285750" algn="l" defTabSz="914400" rtl="0" eaLnBrk="0" fontAlgn="base" latinLnBrk="0" hangingPunct="0">
              <a:lnSpc>
                <a:spcPct val="110000"/>
              </a:lnSpc>
              <a:spcBef>
                <a:spcPts val="200"/>
              </a:spcBef>
              <a:spcAft>
                <a:spcPts val="1200"/>
              </a:spcAft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A virtual platform for the workshop may be inaccessible for users of assistive technology.</a:t>
            </a: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Pct val="120000"/>
              <a:buNone/>
              <a:tabLst/>
              <a:defRPr/>
            </a:pPr>
            <a:r>
              <a:rPr kumimoji="0" lang="en-CA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Step 3: Gather information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10000"/>
              </a:lnSpc>
              <a:spcBef>
                <a:spcPts val="200"/>
              </a:spcBef>
              <a:spcAft>
                <a:spcPts val="1200"/>
              </a:spcAft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Are there standards, guidelines or best practices for delivering virtual consultations, or creating accessible materials?</a:t>
            </a: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Pct val="120000"/>
              <a:buNone/>
              <a:tabLst/>
              <a:defRPr/>
            </a:pPr>
            <a:r>
              <a:rPr kumimoji="0" lang="en-CA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Step 4:</a:t>
            </a:r>
            <a:r>
              <a:rPr kumimoji="0" lang="en-CA" sz="1800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 </a:t>
            </a:r>
            <a:r>
              <a:rPr kumimoji="0" lang="en-CA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Develop options</a:t>
            </a:r>
          </a:p>
          <a:p>
            <a:pPr marL="742950" marR="0" lvl="1" indent="-285750" algn="l" defTabSz="914400" rtl="0" eaLnBrk="0" fontAlgn="base" latinLnBrk="0" hangingPunct="0">
              <a:lnSpc>
                <a:spcPct val="110000"/>
              </a:lnSpc>
              <a:spcBef>
                <a:spcPts val="200"/>
              </a:spcBef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Require that all workshop materials, including communication products and presentations to be written in plain language and available in an accessible format.</a:t>
            </a:r>
          </a:p>
        </p:txBody>
      </p:sp>
    </p:spTree>
    <p:extLst>
      <p:ext uri="{BB962C8B-B14F-4D97-AF65-F5344CB8AC3E}">
        <p14:creationId xmlns:p14="http://schemas.microsoft.com/office/powerpoint/2010/main" val="1121277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5567-E578-ABDA-D353-1CDD6F4B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dirty="0"/>
              <a:t>Reminder - If accessibility requirements are not included in a procurement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165CD-4FFA-4CB1-E084-422DC4A7E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21" y="245291"/>
            <a:ext cx="6678532" cy="4474383"/>
          </a:xfrm>
        </p:spPr>
        <p:txBody>
          <a:bodyPr>
            <a:normAutofit fontScale="850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Pct val="120000"/>
              <a:buNone/>
              <a:tabLst/>
              <a:defRPr/>
            </a:pP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The</a:t>
            </a: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srgbClr val="3E4248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 </a:t>
            </a:r>
            <a:r>
              <a:rPr kumimoji="0" lang="en-CA" sz="2000" b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Directive on the Management of Procurement</a:t>
            </a: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srgbClr val="3E4248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 </a:t>
            </a: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requires the </a:t>
            </a:r>
            <a:r>
              <a:rPr kumimoji="0" lang="en-CA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business owner </a:t>
            </a: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to provide a written justification if accessibility requirements are not included in the procurement.</a:t>
            </a:r>
          </a:p>
          <a:p>
            <a:pPr marL="0" indent="0" defTabSz="914400" eaLnBrk="0" fontAlgn="base" hangingPunct="0">
              <a:spcBef>
                <a:spcPts val="0"/>
              </a:spcBef>
              <a:spcAft>
                <a:spcPts val="1500"/>
              </a:spcAft>
              <a:buSzPct val="120000"/>
              <a:buNone/>
              <a:defRPr/>
            </a:pP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The justification should explain the steps that were </a:t>
            </a:r>
            <a:r>
              <a:rPr lang="en-CA" sz="2000" kern="0" dirty="0">
                <a:solidFill>
                  <a:srgbClr val="000000"/>
                </a:solidFill>
                <a:cs typeface="Calibri" panose="020F0502020204030204" pitchFamily="34" charset="0"/>
              </a:rPr>
              <a:t>taken to make this decision, such as:</a:t>
            </a:r>
          </a:p>
          <a:p>
            <a:pPr marL="447675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schemeClr val="tx1"/>
                </a:solidFill>
              </a:rPr>
              <a:t>Consulting with end-users and persons with disabilities to identify, reduce and remove barriers</a:t>
            </a:r>
          </a:p>
          <a:p>
            <a:pPr marL="447675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schemeClr val="tx1"/>
                </a:solidFill>
              </a:rPr>
              <a:t>Identifying relevant accessibility standards, guidelines and best practices</a:t>
            </a:r>
          </a:p>
          <a:p>
            <a:pPr marL="447675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schemeClr val="tx1"/>
                </a:solidFill>
              </a:rPr>
              <a:t>Engaging early with suppliers </a:t>
            </a:r>
            <a:r>
              <a:rPr lang="en-CA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to understand market capacity for accessible goods or services</a:t>
            </a:r>
          </a:p>
          <a:p>
            <a:pPr marL="447675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schemeClr val="tx1"/>
                </a:solidFill>
              </a:rPr>
              <a:t>Consulting subject matter experts for guidance </a:t>
            </a:r>
          </a:p>
          <a:p>
            <a:pPr marL="447675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schemeClr val="tx1"/>
                </a:solidFill>
              </a:rPr>
              <a:t>Considering the risks (financial, legal, etc.) of not including accessibility requirements and how these risks will be addressed</a:t>
            </a:r>
          </a:p>
        </p:txBody>
      </p:sp>
      <p:sp>
        <p:nvSpPr>
          <p:cNvPr id="6" name="TextBox 5" descr="Reminder: Accessibility is about creating communities, workplaces and services that everyone can access and that meet everyone’s needs. Accessibility gives people the equal opportunity to work and participate in community life. &#10;Source for this information:  Inclusive from the start - Canadian Human Rights Commission (chrc-ccdp.gc.ca)">
            <a:extLst>
              <a:ext uri="{FF2B5EF4-FFF2-40B4-BE49-F238E27FC236}">
                <a16:creationId xmlns:a16="http://schemas.microsoft.com/office/drawing/2014/main" id="{5F697593-DE2C-1838-9D1A-E456CC5B32D5}"/>
              </a:ext>
            </a:extLst>
          </p:cNvPr>
          <p:cNvSpPr txBox="1"/>
          <p:nvPr/>
        </p:nvSpPr>
        <p:spPr>
          <a:xfrm>
            <a:off x="4430621" y="4653136"/>
            <a:ext cx="5769835" cy="16298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lIns="216000" tIns="144000" bIns="162000" rtlCol="0" anchor="b">
            <a:spAutoFit/>
          </a:bodyPr>
          <a:lstStyle/>
          <a:p>
            <a:pPr marL="0" marR="95250" lvl="0" indent="0" algn="l" defTabSz="914400" rtl="0" eaLnBrk="0" fontAlgn="base" latinLnBrk="0" hangingPunct="0">
              <a:lnSpc>
                <a:spcPts val="1900"/>
              </a:lnSpc>
              <a:spcBef>
                <a:spcPts val="0"/>
              </a:spcBef>
              <a:spcAft>
                <a:spcPts val="790"/>
              </a:spcAft>
              <a:buClrTx/>
              <a:buSzTx/>
              <a:buFontTx/>
              <a:buNone/>
              <a:tabLst>
                <a:tab pos="1085850" algn="l"/>
              </a:tabLst>
              <a:defRPr/>
            </a:pP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Reminder: </a:t>
            </a:r>
            <a:r>
              <a:rPr lang="en-CA" sz="1600" b="0" i="0" dirty="0">
                <a:effectLst/>
                <a:latin typeface="+mn-lt"/>
              </a:rPr>
              <a:t>Accessibility is about creating communities, workplaces and services that everyone can access and that meet everyone’s needs</a:t>
            </a:r>
            <a:r>
              <a:rPr lang="en-CA" sz="1600" kern="0" dirty="0">
                <a:latin typeface="+mn-lt"/>
                <a:cs typeface="Calibri" panose="020F0502020204030204" pitchFamily="34" charset="0"/>
              </a:rPr>
              <a:t>. </a:t>
            </a:r>
            <a:r>
              <a:rPr lang="en-CA" sz="1600" b="0" i="0" dirty="0">
                <a:effectLst/>
                <a:latin typeface="+mn-lt"/>
              </a:rPr>
              <a:t>Accessibility gives people the equal opportunity to work and participate in community life.</a:t>
            </a:r>
            <a:r>
              <a:rPr lang="en-CA" sz="1600" kern="0" dirty="0">
                <a:latin typeface="+mn-lt"/>
                <a:cs typeface="Calibri" panose="020F0502020204030204" pitchFamily="34" charset="0"/>
              </a:rPr>
              <a:t> </a:t>
            </a:r>
          </a:p>
          <a:p>
            <a:pPr marL="0" marR="95250" lvl="0" indent="0" algn="l" defTabSz="914400" rtl="0" eaLnBrk="0" fontAlgn="base" latinLnBrk="0" hangingPunct="0">
              <a:lnSpc>
                <a:spcPts val="1900"/>
              </a:lnSpc>
              <a:spcBef>
                <a:spcPts val="0"/>
              </a:spcBef>
              <a:spcAft>
                <a:spcPts val="790"/>
              </a:spcAft>
              <a:buClrTx/>
              <a:buSzTx/>
              <a:buFontTx/>
              <a:buNone/>
              <a:tabLst>
                <a:tab pos="1085850" algn="l"/>
              </a:tabLst>
              <a:defRPr/>
            </a:pPr>
            <a:r>
              <a:rPr lang="en-CA" sz="1600" dirty="0">
                <a:solidFill>
                  <a:srgbClr val="0070C0"/>
                </a:solidFill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Source: Inclusive from the start (chrc-ccdp.gc.ca)</a:t>
            </a:r>
            <a:endParaRPr kumimoji="0" lang="en-CA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47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A02B-9F95-907F-B434-DD93097BA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sz="3600" dirty="0">
                <a:latin typeface="+mj-lt"/>
                <a:cs typeface="Calibri" panose="020F0502020204030204" pitchFamily="34" charset="0"/>
              </a:rPr>
              <a:t>G</a:t>
            </a:r>
            <a:r>
              <a:rPr lang="en-CA" altLang="en-US" sz="3600" dirty="0">
                <a:latin typeface="+mj-lt"/>
                <a:cs typeface="Calibri" panose="020F0502020204030204" pitchFamily="34" charset="0"/>
              </a:rPr>
              <a:t>et involved - Agents of Change! </a:t>
            </a:r>
            <a:endParaRPr lang="en-CA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AE6B1-39FC-DFEF-3888-7867DE501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816" y="319818"/>
            <a:ext cx="6705939" cy="6218363"/>
          </a:xfrm>
        </p:spPr>
        <p:txBody>
          <a:bodyPr>
            <a:norm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8000"/>
              </a:lnSpc>
              <a:spcBef>
                <a:spcPts val="2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Calibri" panose="020F0502020204030204" pitchFamily="34" charset="0"/>
              </a:rPr>
              <a:t>The APRC established the Agents of Change for Accessible Procurement, an interdepartmental community of practice. </a:t>
            </a:r>
          </a:p>
          <a:p>
            <a:pPr marL="0" marR="0" lvl="0" indent="0" algn="l" defTabSz="685800" rtl="0" eaLnBrk="1" fontAlgn="base" latinLnBrk="0" hangingPunct="1">
              <a:lnSpc>
                <a:spcPct val="114000"/>
              </a:lnSpc>
              <a:spcBef>
                <a:spcPts val="200"/>
              </a:spcBef>
              <a:spcAft>
                <a:spcPts val="1000"/>
              </a:spcAft>
              <a:buClrTx/>
              <a:buSzPct val="100000"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685800" rtl="0" eaLnBrk="1" fontAlgn="base" latinLnBrk="0" hangingPunct="1">
              <a:lnSpc>
                <a:spcPct val="114000"/>
              </a:lnSpc>
              <a:spcBef>
                <a:spcPts val="200"/>
              </a:spcBef>
              <a:spcAft>
                <a:spcPts val="10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Calibri" panose="020F0502020204030204" pitchFamily="34" charset="0"/>
              </a:rPr>
              <a:t>This community of practice seeks to:</a:t>
            </a:r>
          </a:p>
          <a:p>
            <a:pPr marL="742950" marR="0" lvl="1" indent="-342900" algn="l" defTabSz="914400" rtl="0" eaLnBrk="0" fontAlgn="base" latinLnBrk="0" hangingPunct="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Calibri" panose="020F0502020204030204" pitchFamily="34" charset="0"/>
              </a:rPr>
              <a:t>identify knowledge gaps to inform the development of guidance and resources</a:t>
            </a:r>
            <a:endParaRPr kumimoji="0" lang="en-CA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marR="0" lvl="1" indent="-342900" algn="l" defTabSz="914400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200"/>
              </a:spcAft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Calibri" panose="020F0502020204030204" pitchFamily="34" charset="0"/>
              </a:rPr>
              <a:t>equip procurement professionals to share knowledge and provide peer support</a:t>
            </a:r>
            <a:endParaRPr kumimoji="0" lang="en-CA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marR="0" lvl="1" indent="-342900" algn="l" defTabSz="914400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Calibri" panose="020F0502020204030204" pitchFamily="34" charset="0"/>
              </a:rPr>
              <a:t>provide timely on-the-ground intelligence, insights, and advice</a:t>
            </a:r>
          </a:p>
          <a:p>
            <a:pPr marL="0" marR="0" lvl="0" indent="0" algn="l" defTabSz="685800" rtl="0" eaLnBrk="1" fontAlgn="base" latinLnBrk="0" hangingPunct="1">
              <a:lnSpc>
                <a:spcPct val="114000"/>
              </a:lnSpc>
              <a:spcBef>
                <a:spcPts val="2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14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join, p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lease contact us at: </a:t>
            </a: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3"/>
              </a:rPr>
              <a:t>TPS</a:t>
            </a: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3"/>
              </a:rPr>
              <a:t>GC.PACRAAccessible-APAccessiblePRC.PWGSC@tpsgc-pwgsc.gc.ca</a:t>
            </a: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14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access meeting materials, please join the</a:t>
            </a:r>
          </a:p>
          <a:p>
            <a:pPr marL="0" marR="0" lvl="0" indent="0" defTabSz="914400" rtl="0" eaLnBrk="0" fontAlgn="base" latinLnBrk="0" hangingPunct="0">
              <a:lnSpc>
                <a:spcPct val="114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000" b="0" i="0" u="sng" strike="noStrike" kern="0" cap="none" spc="0" normalizeH="0" baseline="0" noProof="0" dirty="0">
                <a:ln>
                  <a:noFill/>
                </a:ln>
                <a:solidFill>
                  <a:srgbClr val="4F52B2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/>
                <a:hlinkClick r:id="rId4" tooltip="https://gccollab.ca/groups/about/11406038"/>
              </a:rPr>
              <a:t>Agents of Change </a:t>
            </a:r>
            <a:r>
              <a:rPr kumimoji="0" lang="en-CA" sz="2000" b="0" i="0" u="sng" strike="noStrike" kern="0" cap="none" spc="0" normalizeH="0" baseline="0" noProof="0" dirty="0" err="1">
                <a:ln>
                  <a:noFill/>
                </a:ln>
                <a:solidFill>
                  <a:srgbClr val="4F52B2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/>
                <a:hlinkClick r:id="rId4" tooltip="https://gccollab.ca/groups/about/11406038"/>
              </a:rPr>
              <a:t>GCcollab</a:t>
            </a:r>
            <a:r>
              <a:rPr kumimoji="0" lang="en-CA" sz="2000" b="0" i="0" u="sng" strike="noStrike" kern="0" cap="none" spc="0" normalizeH="0" baseline="0" noProof="0" dirty="0">
                <a:ln>
                  <a:noFill/>
                </a:ln>
                <a:solidFill>
                  <a:srgbClr val="4F52B2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/>
                <a:hlinkClick r:id="rId4" tooltip="https://gccollab.ca/groups/about/11406038"/>
              </a:rPr>
              <a:t> group</a:t>
            </a:r>
            <a:r>
              <a:rPr kumimoji="0" lang="en-CA" sz="2000" b="0" i="0" u="sng" strike="noStrike" kern="0" cap="none" spc="0" normalizeH="0" baseline="0" noProof="0" dirty="0">
                <a:ln>
                  <a:noFill/>
                </a:ln>
                <a:solidFill>
                  <a:srgbClr val="4F52B2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/>
              </a:rPr>
              <a:t>.</a:t>
            </a:r>
            <a:endParaRPr kumimoji="0" lang="en-CA" sz="2000" b="0" i="0" u="none" strike="noStrike" kern="1200" cap="none" spc="0" normalizeH="0" baseline="0" noProof="0" dirty="0">
              <a:ln>
                <a:noFill/>
              </a:ln>
              <a:solidFill>
                <a:srgbClr val="3E4248"/>
              </a:solidFill>
              <a:effectLst/>
              <a:highlight>
                <a:srgbClr val="FFFF00"/>
              </a:highligh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65763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14F1F-1D64-2492-FB72-FF5C0435E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noProof="0" dirty="0"/>
              <a:t>Accessibility – putting people first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E2FA0-9488-0DAE-9EA7-7C71BB356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ts val="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Considering accessibility helps us to reduce and remove barriers by putting people first in our decision-making process.</a:t>
            </a:r>
            <a:endParaRPr kumimoji="0" lang="en-CA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800"/>
              </a:spcAft>
              <a:buSzPct val="120000"/>
              <a:buFontTx/>
              <a:buChar char="•"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Times New Roman" panose="02020603050405020304" pitchFamily="18" charset="0"/>
                <a:cs typeface="Arial" pitchFamily="34" charset="0"/>
              </a:rPr>
              <a:t>Accommodation: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Times New Roman" panose="02020603050405020304" pitchFamily="18" charset="0"/>
                <a:cs typeface="Arial" pitchFamily="34" charset="0"/>
              </a:rPr>
              <a:t>Providing accommodation is an action taken in response to an individual’s personal circumstances when they experience a barrier. It requires changes to make a good or service accessible after it is procured.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800"/>
              </a:spcAft>
              <a:buSzPct val="120000"/>
              <a:buFontTx/>
              <a:buChar char="•"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Accessibility: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Times New Roman" panose="02020603050405020304" pitchFamily="18" charset="0"/>
                <a:cs typeface="Arial" pitchFamily="34" charset="0"/>
              </a:rPr>
              <a:t>Considering accessibility in procurement means identifying and removing barriers that end-users may experience when interacting with a good or service. It means procuring goods or services that are accessible by default and inclusive by design.</a:t>
            </a:r>
          </a:p>
        </p:txBody>
      </p:sp>
      <p:pic>
        <p:nvPicPr>
          <p:cNvPr id="5" name="Picture 4" descr="Illustrates Accommodation as a chalkboard that is high above the ground with a stepping stool and wheelchair ramp for access.&#10;&#10;In contrast, it illustrates Accessibility as a lower and larger chalkboard that everyone can use regardless of stature or disability. Installing a large chalkboard that is lower to the ground removes the need to make accommodations for individuals since it is already accessible to everyone. ">
            <a:extLst>
              <a:ext uri="{FF2B5EF4-FFF2-40B4-BE49-F238E27FC236}">
                <a16:creationId xmlns:a16="http://schemas.microsoft.com/office/drawing/2014/main" id="{5B345E74-F6E8-3614-4E70-E824EEDBC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6417" y="2279952"/>
            <a:ext cx="4777381" cy="2627559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19922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5567-E578-ABDA-D353-1CDD6F4B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Key partners for accessible procurement for all commodities – Public Services and Procurement Canada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165CD-4FFA-4CB1-E084-422DC4A7E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CA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Public Services and Procurement Canada (PSPC) </a:t>
            </a:r>
            <a:r>
              <a:rPr lang="en-CA" sz="2000" dirty="0">
                <a:solidFill>
                  <a:schemeClr val="tx1"/>
                </a:solidFill>
                <a:ea typeface="Times New Roman" panose="02020603050405020304" pitchFamily="18" charset="0"/>
              </a:rPr>
              <a:t>established the Accessible Procurement Resource Centre (APRC) to</a:t>
            </a:r>
            <a:r>
              <a:rPr lang="en-CA" dirty="0">
                <a:effectLst/>
              </a:rPr>
              <a:t> support federal departments and agencies in considering accessibility in the procurement requirements for goods and services</a:t>
            </a:r>
          </a:p>
          <a:p>
            <a:pPr marL="0" indent="0" rtl="0">
              <a:buNone/>
            </a:pPr>
            <a:r>
              <a:rPr lang="en-CA" dirty="0">
                <a:effectLst/>
              </a:rPr>
              <a:t> APRC’s key activities:</a:t>
            </a:r>
          </a:p>
          <a:p>
            <a:pPr rtl="0"/>
            <a:r>
              <a:rPr lang="en-CA" b="1" dirty="0">
                <a:effectLst/>
              </a:rPr>
              <a:t>interpret </a:t>
            </a:r>
            <a:r>
              <a:rPr lang="en-CA" dirty="0">
                <a:effectLst/>
              </a:rPr>
              <a:t>accessibility policy and guidelines and </a:t>
            </a:r>
            <a:r>
              <a:rPr lang="en-CA" b="1" dirty="0">
                <a:effectLst/>
              </a:rPr>
              <a:t>help</a:t>
            </a:r>
            <a:r>
              <a:rPr lang="en-CA" dirty="0">
                <a:effectLst/>
              </a:rPr>
              <a:t> </a:t>
            </a:r>
            <a:r>
              <a:rPr lang="en-CA" b="1" dirty="0">
                <a:effectLst/>
              </a:rPr>
              <a:t>integrate</a:t>
            </a:r>
            <a:r>
              <a:rPr lang="en-CA" dirty="0">
                <a:effectLst/>
              </a:rPr>
              <a:t> them into the PSPC procurement process</a:t>
            </a:r>
          </a:p>
          <a:p>
            <a:pPr rtl="0"/>
            <a:r>
              <a:rPr lang="en-CA" b="1" dirty="0">
                <a:effectLst/>
              </a:rPr>
              <a:t>research and develop </a:t>
            </a:r>
            <a:r>
              <a:rPr lang="en-CA" dirty="0">
                <a:effectLst/>
              </a:rPr>
              <a:t>tools and resources related to accessible procurement</a:t>
            </a:r>
          </a:p>
          <a:p>
            <a:pPr rtl="0"/>
            <a:r>
              <a:rPr lang="en-CA" b="1" dirty="0">
                <a:effectLst/>
              </a:rPr>
              <a:t>help procurement professionals </a:t>
            </a:r>
            <a:r>
              <a:rPr lang="en-CA" dirty="0">
                <a:effectLst/>
              </a:rPr>
              <a:t>consider the needs and perspectives of end users</a:t>
            </a:r>
          </a:p>
          <a:p>
            <a:pPr rtl="0"/>
            <a:r>
              <a:rPr lang="en-CA" b="1" dirty="0"/>
              <a:t>review maturing methods of supply </a:t>
            </a:r>
            <a:r>
              <a:rPr lang="en-CA" dirty="0"/>
              <a:t>for opportunities to include accessibility</a:t>
            </a:r>
            <a:endParaRPr lang="en-CA" dirty="0">
              <a:effectLst/>
            </a:endParaRPr>
          </a:p>
          <a:p>
            <a:pPr rtl="0"/>
            <a:r>
              <a:rPr lang="en-CA" b="1" dirty="0">
                <a:effectLst/>
              </a:rPr>
              <a:t>lead and support </a:t>
            </a:r>
            <a:r>
              <a:rPr lang="en-CA" dirty="0">
                <a:effectLst/>
              </a:rPr>
              <a:t>a community of practice for accessible procurement</a:t>
            </a:r>
          </a:p>
        </p:txBody>
      </p:sp>
    </p:spTree>
    <p:extLst>
      <p:ext uri="{BB962C8B-B14F-4D97-AF65-F5344CB8AC3E}">
        <p14:creationId xmlns:p14="http://schemas.microsoft.com/office/powerpoint/2010/main" val="1710931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5567-E578-ABDA-D353-1CDD6F4B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Key partners for accessible ICT procurement – Shared Services Canada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165CD-4FFA-4CB1-E084-422DC4A7E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spcAft>
                <a:spcPts val="1800"/>
              </a:spcAft>
              <a:buNone/>
            </a:pPr>
            <a:r>
              <a:rPr lang="en-CA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Shared Services Canada (SSC) </a:t>
            </a:r>
            <a:r>
              <a:rPr lang="en-CA" sz="2000" dirty="0">
                <a:solidFill>
                  <a:schemeClr val="tx1"/>
                </a:solidFill>
                <a:ea typeface="Times New Roman" panose="02020603050405020304" pitchFamily="18" charset="0"/>
              </a:rPr>
              <a:t>is the Government of Canada (GC) </a:t>
            </a:r>
            <a:r>
              <a:rPr lang="en-CA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lead for developing the framework to incorporate ICT accessibility requirements into procurements under the Accessibility Triage Team (ATT) and Accessibility, Accommodation and Adaptive Computer Technology (AAACT).</a:t>
            </a:r>
          </a:p>
          <a:p>
            <a:pPr marL="0" indent="0">
              <a:lnSpc>
                <a:spcPct val="110000"/>
              </a:lnSpc>
              <a:spcAft>
                <a:spcPts val="1800"/>
              </a:spcAft>
              <a:buNone/>
            </a:pPr>
            <a:r>
              <a:rPr lang="en-CA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AAACT helps GC departments and agencies apply the EN 301 549 Harmonised European Standard – Accessibility requirements for ICT </a:t>
            </a:r>
            <a:r>
              <a:rPr lang="en-CA" sz="2000" dirty="0">
                <a:ea typeface="Calibri" panose="020F0502020204030204" pitchFamily="34" charset="0"/>
                <a:cs typeface="Times New Roman" panose="02020603050405020304" pitchFamily="18" charset="0"/>
              </a:rPr>
              <a:t>products and services as recommended in the </a:t>
            </a:r>
            <a:r>
              <a:rPr lang="en-CA" sz="2000" dirty="0"/>
              <a:t>Guideline on Making Information Technology Usable by All.</a:t>
            </a:r>
            <a:r>
              <a:rPr lang="en-CA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10000"/>
              </a:lnSpc>
              <a:spcAft>
                <a:spcPts val="1800"/>
              </a:spcAft>
              <a:buNone/>
            </a:pPr>
            <a:r>
              <a:rPr lang="en-CA" b="1" dirty="0">
                <a:ea typeface="Calibri" panose="020F0502020204030204" pitchFamily="34" charset="0"/>
                <a:cs typeface="Times New Roman" panose="02020603050405020304" pitchFamily="18" charset="0"/>
              </a:rPr>
              <a:t>Public Services and Procurement Canada (PSPC), </a:t>
            </a:r>
            <a:r>
              <a:rPr lang="en-CA" dirty="0">
                <a:ea typeface="Calibri" panose="020F0502020204030204" pitchFamily="34" charset="0"/>
                <a:cs typeface="Times New Roman" panose="02020603050405020304" pitchFamily="18" charset="0"/>
              </a:rPr>
              <a:t>through the Accessible Procurement Resource Centre (APRC), collaborates with SSC when PSPC is the Contracting Authority for the procurement.</a:t>
            </a:r>
            <a:endParaRPr lang="en-CA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821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0BED7-136B-889A-A637-741ACE977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Contacts for your accessible procurement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9371A-9A75-ACE7-4CC6-6D2055168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spcBef>
                <a:spcPts val="30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CA" sz="20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Shared Services Canada, Accessibility, Accommodation and Adaptive Computer Technology (AAACT):</a:t>
            </a:r>
          </a:p>
          <a:p>
            <a:pPr marL="742950" lvl="1" indent="-28575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CA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AAACT / AATIA (SSC/SPC) </a:t>
            </a:r>
            <a:r>
              <a:rPr lang="en-CA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aaact-aatia@ssc-spc.gc.ca</a:t>
            </a:r>
            <a:endParaRPr lang="en-CA" sz="2000" dirty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30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CA" sz="20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Public Services and Procurement Canda, Accessible Procurement Resource Centre (APRC):</a:t>
            </a:r>
          </a:p>
          <a:p>
            <a:pPr marL="742950" lvl="1" indent="-28575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CA" sz="2000" dirty="0">
                <a:ea typeface="Calibri" panose="020F0502020204030204" pitchFamily="34" charset="0"/>
                <a:cs typeface="Times New Roman" panose="02020603050405020304" pitchFamily="18" charset="0"/>
              </a:rPr>
              <a:t>PA CRA Accessible / AP Accessible PRC (TPSGC/PWGSC) </a:t>
            </a:r>
            <a:r>
              <a:rPr lang="en-CA" sz="2000" dirty="0"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TPSGC.PACRAAccessible-APAccessiblePRC.PWGSC@tpsgc-pwgsc.gc.ca </a:t>
            </a:r>
            <a:endParaRPr lang="en-CA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0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A02B-9F95-907F-B434-DD93097BA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Resources and general information for your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AE6B1-39FC-DFEF-3888-7867DE501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0" fontAlgn="base" hangingPunct="0">
              <a:lnSpc>
                <a:spcPct val="110000"/>
              </a:lnSpc>
              <a:spcBef>
                <a:spcPts val="432"/>
              </a:spcBef>
              <a:spcAft>
                <a:spcPts val="1000"/>
              </a:spcAft>
              <a:buClrTx/>
              <a:buSzPct val="120000"/>
              <a:buNone/>
              <a:tabLst/>
              <a:defRPr/>
            </a:pPr>
            <a:r>
              <a:rPr lang="en-CA" sz="2000" kern="0" dirty="0">
                <a:solidFill>
                  <a:schemeClr val="tx1"/>
                </a:solidFill>
                <a:latin typeface="Arial" panose="020B0604020202020204"/>
                <a:cs typeface="Calibri" panose="020F0502020204030204" pitchFamily="34" charset="0"/>
              </a:rPr>
              <a:t>The remaining slides provide links to key resources and general information including:</a:t>
            </a:r>
          </a:p>
          <a:p>
            <a:pPr defTabSz="914400" eaLnBrk="0" fontAlgn="base" hangingPunct="0">
              <a:lnSpc>
                <a:spcPct val="110000"/>
              </a:lnSpc>
              <a:spcBef>
                <a:spcPts val="432"/>
              </a:spcBef>
              <a:spcAft>
                <a:spcPts val="10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CA" sz="2000" dirty="0">
                <a:solidFill>
                  <a:schemeClr val="tx1"/>
                </a:solidFill>
              </a:rPr>
              <a:t>More accessibility resources </a:t>
            </a:r>
          </a:p>
          <a:p>
            <a:pPr defTabSz="914400" eaLnBrk="0" fontAlgn="base" hangingPunct="0">
              <a:lnSpc>
                <a:spcPct val="110000"/>
              </a:lnSpc>
              <a:spcBef>
                <a:spcPts val="432"/>
              </a:spcBef>
              <a:spcAft>
                <a:spcPts val="10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CA" sz="2000" dirty="0">
                <a:solidFill>
                  <a:schemeClr val="tx1"/>
                </a:solidFill>
              </a:rPr>
              <a:t>Take a course or attend a workshop </a:t>
            </a:r>
          </a:p>
          <a:p>
            <a:pPr defTabSz="914400" eaLnBrk="0" fontAlgn="base" hangingPunct="0">
              <a:lnSpc>
                <a:spcPct val="110000"/>
              </a:lnSpc>
              <a:spcBef>
                <a:spcPts val="432"/>
              </a:spcBef>
              <a:spcAft>
                <a:spcPts val="10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CA" sz="2000" dirty="0">
                <a:solidFill>
                  <a:schemeClr val="tx1"/>
                </a:solidFill>
              </a:rPr>
              <a:t>Resources for ICT related procurement </a:t>
            </a:r>
          </a:p>
          <a:p>
            <a:pPr defTabSz="914400" eaLnBrk="0" fontAlgn="base" hangingPunct="0">
              <a:lnSpc>
                <a:spcPct val="110000"/>
              </a:lnSpc>
              <a:spcBef>
                <a:spcPts val="432"/>
              </a:spcBef>
              <a:spcAft>
                <a:spcPts val="10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CA" dirty="0"/>
              <a:t>Help to reduce barriers in the process</a:t>
            </a:r>
            <a:endParaRPr lang="en-CA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84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2BCE0-A8C4-28EC-2705-5B1233400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CA" sz="3400" dirty="0">
                <a:solidFill>
                  <a:schemeClr val="tx1"/>
                </a:solidFill>
              </a:rPr>
              <a:t>More accessibility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17139-6DEE-FF61-C2B1-5DFEC6A7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442" y="1484785"/>
            <a:ext cx="11469442" cy="2088232"/>
          </a:xfrm>
        </p:spPr>
        <p:txBody>
          <a:bodyPr anchor="t"/>
          <a:lstStyle/>
          <a:p>
            <a:pPr marL="0" indent="0">
              <a:lnSpc>
                <a:spcPct val="110000"/>
              </a:lnSpc>
              <a:buNone/>
            </a:pPr>
            <a:r>
              <a:rPr lang="en-CA" sz="20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Visit the </a:t>
            </a:r>
            <a:r>
              <a:rPr lang="en-CA" sz="2000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Accessibility Hub</a:t>
            </a:r>
            <a:r>
              <a:rPr lang="en-CA" sz="2000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CA" sz="2000" dirty="0">
                <a:solidFill>
                  <a:srgbClr val="0E101A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Office of Public Service Accessibility (available to </a:t>
            </a:r>
            <a:r>
              <a:rPr lang="en-CA" sz="2000" b="1" dirty="0">
                <a:solidFill>
                  <a:srgbClr val="0E101A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all federal departments and agencies</a:t>
            </a:r>
            <a:r>
              <a:rPr lang="en-CA" sz="2000" dirty="0">
                <a:solidFill>
                  <a:srgbClr val="0E101A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CA" sz="20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for links to helpful resources including:</a:t>
            </a:r>
          </a:p>
          <a:p>
            <a:pPr>
              <a:lnSpc>
                <a:spcPct val="110000"/>
              </a:lnSpc>
            </a:pPr>
            <a:r>
              <a:rPr lang="en-CA" sz="20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​</a:t>
            </a:r>
            <a:r>
              <a:rPr lang="en-CA" sz="2000" dirty="0">
                <a:solidFill>
                  <a:srgbClr val="0070C0"/>
                </a:solidFill>
                <a:hlinkClick r:id="rId4"/>
              </a:rPr>
              <a:t>Procurement – GCpedia</a:t>
            </a:r>
            <a:endParaRPr lang="en-CA" sz="2000" dirty="0">
              <a:solidFill>
                <a:srgbClr val="0070C0"/>
              </a:solidFill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lnSpc>
                <a:spcPct val="110000"/>
              </a:lnSpc>
            </a:pPr>
            <a:r>
              <a:rPr lang="en-CA" sz="20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​</a:t>
            </a:r>
            <a:r>
              <a:rPr lang="en-CA" sz="2000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Accessible Technology / Information and Communication Technology (ICT) - GCpedia</a:t>
            </a:r>
            <a:endParaRPr lang="en-CA" sz="2000" dirty="0">
              <a:solidFill>
                <a:srgbClr val="1E3652"/>
              </a:solidFill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lnSpc>
                <a:spcPct val="110000"/>
              </a:lnSpc>
            </a:pPr>
            <a:r>
              <a:rPr lang="en-CA" sz="20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​</a:t>
            </a:r>
            <a:r>
              <a:rPr lang="en-CA" sz="2000" dirty="0">
                <a:solidFill>
                  <a:srgbClr val="0070C0"/>
                </a:solidFill>
                <a:hlinkClick r:id="rId5"/>
              </a:rPr>
              <a:t>Communications / Information and Communication Technology (ICT) – GCpedia</a:t>
            </a:r>
            <a:endParaRPr lang="en-CA" sz="2000" dirty="0">
              <a:solidFill>
                <a:srgbClr val="0070C0"/>
              </a:solidFill>
            </a:endParaRPr>
          </a:p>
        </p:txBody>
      </p:sp>
      <p:pic>
        <p:nvPicPr>
          <p:cNvPr id="6" name="Picture 5" descr="A banner image for the Accessibility Hub homepage on GCpedia. The elements of the banner include the text: The Accessibility Hub, hosted by the Office of Public Services Accessibility. The banner also includes icons representing disabilities.">
            <a:extLst>
              <a:ext uri="{FF2B5EF4-FFF2-40B4-BE49-F238E27FC236}">
                <a16:creationId xmlns:a16="http://schemas.microsoft.com/office/drawing/2014/main" id="{5C26185D-D91C-5B29-5FCA-4B8367F6A02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2116" y="3699163"/>
            <a:ext cx="11464693" cy="154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4514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A02B-9F95-907F-B434-DD93097BA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45" y="378989"/>
            <a:ext cx="3600400" cy="3471739"/>
          </a:xfrm>
        </p:spPr>
        <p:txBody>
          <a:bodyPr/>
          <a:lstStyle/>
          <a:p>
            <a:r>
              <a:rPr lang="en-CA"/>
              <a:t>Take a course or attend a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AE6B1-39FC-DFEF-3888-7867DE501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CA" sz="2000" b="1" dirty="0">
                <a:solidFill>
                  <a:srgbClr val="0070C0"/>
                </a:solidFill>
                <a:ea typeface="Times New Roman" panose="02020603050405020304" pitchFamily="18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Accessibility Learning Series (CSPS)</a:t>
            </a:r>
            <a:r>
              <a:rPr lang="en-CA" sz="20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CA" sz="20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This series offers valuable resources tailored to specific roles, allowing you to choose the topics that are relevant to your work.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CA" sz="20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The CSPS also hosts an internal facing video of AAACT’s Document Accessibility Training or the live AAACT training sessions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CA" sz="20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​</a:t>
            </a:r>
            <a:r>
              <a:rPr lang="en-CA" sz="2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Making Documents Accessible (INC1-V46) - CSPS (csps-efpc.gc.ca)</a:t>
            </a:r>
            <a:endParaRPr lang="en-CA" sz="2000" dirty="0">
              <a:solidFill>
                <a:srgbClr val="0070C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CA" sz="20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AAACT accessibility training sessions</a:t>
            </a:r>
            <a:r>
              <a:rPr lang="en-CA" sz="20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CA" sz="20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Topics include how to create accessible documents and procuring accessible information and communication technologies (the “how-to”, developing ICT roadmaps, and conformance reporting). </a:t>
            </a:r>
            <a:endParaRPr lang="en-CA" sz="2000" u="sng" dirty="0">
              <a:solidFill>
                <a:schemeClr val="tx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3818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5567-E578-ABDA-D353-1CDD6F4B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Resources for ICT related procurement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165CD-4FFA-4CB1-E084-422DC4A7E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CA" sz="2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Internal to the GC resources: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CA" sz="2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SSC Accessible ICT Procurement Toolkit available on OPSA: </a:t>
            </a:r>
            <a:r>
              <a:rPr lang="en-CA" sz="20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Procurement - GCpedia</a:t>
            </a:r>
            <a:r>
              <a:rPr lang="en-CA" sz="2000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which includes: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en-CA" sz="18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​</a:t>
            </a:r>
            <a:r>
              <a:rPr lang="en-CA" sz="18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SSC Accessible ICT Procurement Guide (AAACT, 2023)</a:t>
            </a:r>
            <a:endParaRPr lang="en-CA" sz="1800" dirty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  <a:tabLst>
                <a:tab pos="714375" algn="l"/>
              </a:tabLst>
            </a:pPr>
            <a:r>
              <a:rPr lang="en-CA" sz="2400" b="1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External to the GC resources:</a:t>
            </a:r>
            <a:endParaRPr lang="en-CA" sz="24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  <a:tabLst>
                <a:tab pos="714375" algn="l"/>
              </a:tabLst>
            </a:pPr>
            <a:r>
              <a:rPr lang="en-CA" sz="18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Explore the </a:t>
            </a:r>
            <a:r>
              <a:rPr lang="en-CA" sz="180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Digital Accessibility Toolkit</a:t>
            </a:r>
            <a:r>
              <a:rPr lang="en-CA" sz="18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to find guides, resources and tools created by federal public service employees advancing digital accessibility including the:</a:t>
            </a:r>
            <a:endParaRPr lang="en-CA" sz="18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0000"/>
              </a:lnSpc>
              <a:spcAft>
                <a:spcPts val="600"/>
              </a:spcAft>
              <a:tabLst>
                <a:tab pos="714375" algn="l"/>
              </a:tabLst>
            </a:pPr>
            <a:r>
              <a:rPr lang="en-CA" dirty="0">
                <a:hlinkClick r:id="rId6"/>
              </a:rPr>
              <a:t>​ICT Accessibility Requirements Generator (prototype) for EN 301 549 (2021)</a:t>
            </a:r>
            <a:endParaRPr lang="en-CA" dirty="0"/>
          </a:p>
          <a:p>
            <a:pPr marL="800100" lvl="1" indent="-342900">
              <a:lnSpc>
                <a:spcPct val="110000"/>
              </a:lnSpc>
              <a:spcAft>
                <a:spcPts val="600"/>
              </a:spcAft>
              <a:tabLst>
                <a:tab pos="714375" algn="l"/>
              </a:tabLst>
            </a:pPr>
            <a:r>
              <a:rPr lang="en-CA" dirty="0"/>
              <a:t>​</a:t>
            </a:r>
            <a:r>
              <a:rPr lang="en-CA" dirty="0">
                <a:hlinkClick r:id="rId7"/>
              </a:rPr>
              <a:t>ICT Accessibility Requirements (Based on EN 301 549 (2021))</a:t>
            </a:r>
            <a:endParaRPr lang="en-CA" dirty="0"/>
          </a:p>
          <a:p>
            <a:pPr marL="1076325" lvl="2" indent="-342900">
              <a:lnSpc>
                <a:spcPct val="110000"/>
              </a:lnSpc>
              <a:spcAft>
                <a:spcPts val="600"/>
              </a:spcAft>
              <a:tabLst>
                <a:tab pos="714375" algn="l"/>
              </a:tabLst>
            </a:pPr>
            <a:r>
              <a:rPr lang="en-CA" sz="1800" dirty="0"/>
              <a:t>This page reproduces the full Annex X content when all EN 301 549 clauses are selected in the generator.</a:t>
            </a:r>
          </a:p>
        </p:txBody>
      </p:sp>
    </p:spTree>
    <p:extLst>
      <p:ext uri="{BB962C8B-B14F-4D97-AF65-F5344CB8AC3E}">
        <p14:creationId xmlns:p14="http://schemas.microsoft.com/office/powerpoint/2010/main" val="326783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5567-E578-ABDA-D353-1CDD6F4B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Help reduce barriers in the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165CD-4FFA-4CB1-E084-422DC4A7E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20" y="378989"/>
            <a:ext cx="7435798" cy="6177675"/>
          </a:xfrm>
        </p:spPr>
        <p:txBody>
          <a:bodyPr>
            <a:noAutofit/>
          </a:bodyPr>
          <a:lstStyle/>
          <a:p>
            <a:pPr marL="0" indent="0" defTabSz="914400" eaLnBrk="0" fontAlgn="base" hangingPunct="0">
              <a:lnSpc>
                <a:spcPct val="110000"/>
              </a:lnSpc>
              <a:spcBef>
                <a:spcPts val="432"/>
              </a:spcBef>
              <a:spcAft>
                <a:spcPts val="600"/>
              </a:spcAft>
              <a:buSzPct val="120000"/>
              <a:buNone/>
              <a:defRPr/>
            </a:pPr>
            <a:r>
              <a:rPr lang="en-CA" sz="1800" dirty="0"/>
              <a:t>Users who are unable to access information on the government electronic tendering service (GETS) may request to receive the information in an alternate format as per the </a:t>
            </a:r>
            <a:r>
              <a:rPr lang="en-CA" sz="1800" dirty="0">
                <a:hlinkClick r:id="rId3"/>
              </a:rPr>
              <a:t>Terms and Conditions</a:t>
            </a:r>
            <a:r>
              <a:rPr lang="en-CA" sz="1800" dirty="0"/>
              <a:t> of </a:t>
            </a:r>
            <a:r>
              <a:rPr lang="en-CA" sz="1800" dirty="0" err="1"/>
              <a:t>CanadaBuys</a:t>
            </a:r>
            <a:r>
              <a:rPr lang="en-CA" sz="1800" dirty="0"/>
              <a:t>.</a:t>
            </a:r>
          </a:p>
          <a:p>
            <a:pPr marL="628650" lvl="1" indent="-285750" defTabSz="914400" eaLnBrk="0" fontAlgn="base" hangingPunct="0">
              <a:lnSpc>
                <a:spcPct val="110000"/>
              </a:lnSpc>
              <a:spcBef>
                <a:spcPts val="432"/>
              </a:spcBef>
              <a:spcAft>
                <a:spcPts val="600"/>
              </a:spcAft>
              <a:buSzPct val="120000"/>
              <a:defRPr/>
            </a:pPr>
            <a:r>
              <a:rPr lang="en-CA" dirty="0"/>
              <a:t>Create solicitation documents and related materials that are accessible by using plain language and applying accessible formatting techniques.</a:t>
            </a:r>
          </a:p>
          <a:p>
            <a:pPr marL="904875" lvl="2" indent="-285750" defTabSz="914400" eaLnBrk="0" fontAlgn="base" hangingPunct="0">
              <a:lnSpc>
                <a:spcPct val="110000"/>
              </a:lnSpc>
              <a:spcBef>
                <a:spcPts val="432"/>
              </a:spcBef>
              <a:spcAft>
                <a:spcPts val="600"/>
              </a:spcAft>
              <a:buSzPct val="120000"/>
              <a:defRPr/>
            </a:pPr>
            <a:r>
              <a:rPr lang="en-CA" sz="1800" dirty="0">
                <a:hlinkClick r:id="rId4"/>
              </a:rPr>
              <a:t>Create document - Digital Accessibility Toolkit (canada.ca)</a:t>
            </a:r>
            <a:endParaRPr lang="en-CA" sz="1800" dirty="0"/>
          </a:p>
          <a:p>
            <a:pPr marL="904875" lvl="2" indent="-285750" defTabSz="914400" eaLnBrk="0" fontAlgn="base" hangingPunct="0">
              <a:lnSpc>
                <a:spcPct val="110000"/>
              </a:lnSpc>
              <a:spcBef>
                <a:spcPts val="432"/>
              </a:spcBef>
              <a:spcAft>
                <a:spcPts val="600"/>
              </a:spcAft>
              <a:buSzPct val="120000"/>
              <a:defRPr/>
            </a:pPr>
            <a:r>
              <a:rPr lang="en-CA" sz="1800" dirty="0">
                <a:hlinkClick r:id="rId5"/>
              </a:rPr>
              <a:t>Translation Bureau’s page of plain language writing resources </a:t>
            </a:r>
            <a:endParaRPr lang="en-CA" sz="1800" dirty="0"/>
          </a:p>
          <a:p>
            <a:pPr marL="904875" lvl="2" indent="-285750" defTabSz="914400" eaLnBrk="0" fontAlgn="base" hangingPunct="0">
              <a:lnSpc>
                <a:spcPct val="110000"/>
              </a:lnSpc>
              <a:spcBef>
                <a:spcPts val="432"/>
              </a:spcBef>
              <a:spcAft>
                <a:spcPts val="600"/>
              </a:spcAft>
              <a:buSzPct val="120000"/>
              <a:defRPr/>
            </a:pPr>
            <a:r>
              <a:rPr lang="en-CA" sz="1800" dirty="0">
                <a:hlinkClick r:id="rId6"/>
              </a:rPr>
              <a:t>Communications Community Office’s Plain Language and Accessibility Hub</a:t>
            </a:r>
            <a:endParaRPr lang="en-CA" sz="1800" dirty="0"/>
          </a:p>
          <a:p>
            <a:pPr marL="628650" lvl="1" indent="-285750" defTabSz="914400" eaLnBrk="0" fontAlgn="base" hangingPunct="0">
              <a:lnSpc>
                <a:spcPct val="110000"/>
              </a:lnSpc>
              <a:spcBef>
                <a:spcPts val="432"/>
              </a:spcBef>
              <a:spcAft>
                <a:spcPts val="600"/>
              </a:spcAft>
              <a:buSzPct val="120000"/>
              <a:defRPr/>
            </a:pPr>
            <a:r>
              <a:rPr lang="en-CA" dirty="0"/>
              <a:t>Design and deliver inclusive and accessible in-person or virtual activities such as industry days, site visits, bidders conferences, and even supplier debriefings.</a:t>
            </a:r>
          </a:p>
          <a:p>
            <a:pPr marL="904875" lvl="2" indent="-285750" defTabSz="914400" eaLnBrk="0" fontAlgn="base" hangingPunct="0">
              <a:lnSpc>
                <a:spcPct val="110000"/>
              </a:lnSpc>
              <a:spcBef>
                <a:spcPts val="432"/>
              </a:spcBef>
              <a:spcAft>
                <a:spcPts val="600"/>
              </a:spcAft>
              <a:buSzPct val="120000"/>
              <a:defRPr/>
            </a:pPr>
            <a:r>
              <a:rPr lang="en-CA" sz="1800" dirty="0">
                <a:hlinkClick r:id="rId7"/>
              </a:rPr>
              <a:t>Planning Inclusive and Accessible Events (in-person)</a:t>
            </a:r>
            <a:endParaRPr lang="en-CA" sz="1800" dirty="0"/>
          </a:p>
          <a:p>
            <a:pPr marL="904875" lvl="2" indent="-285750" defTabSz="914400" eaLnBrk="0" fontAlgn="base" hangingPunct="0">
              <a:lnSpc>
                <a:spcPct val="110000"/>
              </a:lnSpc>
              <a:spcBef>
                <a:spcPts val="432"/>
              </a:spcBef>
              <a:spcAft>
                <a:spcPts val="600"/>
              </a:spcAft>
              <a:buSzPct val="120000"/>
              <a:defRPr/>
            </a:pPr>
            <a:r>
              <a:rPr lang="en-CA" sz="1800" dirty="0">
                <a:hlinkClick r:id="rId8"/>
              </a:rPr>
              <a:t>Best practices for hosting accessible virtual meetings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644610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C9C80-C97C-74AB-AD1D-7EFF92C1C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What is accessibility?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CA302-8938-8BBA-794C-C18A216F2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21" y="378989"/>
            <a:ext cx="6489915" cy="6074347"/>
          </a:xfrm>
        </p:spPr>
        <p:txBody>
          <a:bodyPr>
            <a:normAutofit/>
          </a:bodyPr>
          <a:lstStyle/>
          <a:p>
            <a:pPr marL="342900" marR="0" lvl="0" indent="-342900" defTabSz="914400" rtl="0" eaLnBrk="0" fontAlgn="base" latinLnBrk="0" hangingPunct="0">
              <a:lnSpc>
                <a:spcPct val="110000"/>
              </a:lnSpc>
              <a:spcBef>
                <a:spcPts val="200"/>
              </a:spcBef>
              <a:spcAft>
                <a:spcPts val="2000"/>
              </a:spcAft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anose="020B0604020202020204" pitchFamily="34" charset="0"/>
              </a:rPr>
              <a:t>Accessibility:</a:t>
            </a: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anose="020B0604020202020204" pitchFamily="34" charset="0"/>
              </a:rPr>
              <a:t> the combination of aspects that influence a person's ability to function within an environment.</a:t>
            </a:r>
          </a:p>
          <a:p>
            <a:pPr marL="342900" marR="0" lvl="0" indent="-342900" defTabSz="914400" rtl="0" eaLnBrk="0" fontAlgn="base" latinLnBrk="0" hangingPunct="0">
              <a:lnSpc>
                <a:spcPct val="110000"/>
              </a:lnSpc>
              <a:spcBef>
                <a:spcPts val="200"/>
              </a:spcBef>
              <a:spcAft>
                <a:spcPts val="2000"/>
              </a:spcAft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alt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Disability:</a:t>
            </a:r>
            <a:r>
              <a:rPr kumimoji="0" lang="en-CA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 any impairment, including a physical, mental, intellectual, cognitive, learning, communication or sensory impairment — or a functional limitation — whether permanent, temporary or episodic in nature, visible </a:t>
            </a:r>
            <a:r>
              <a:rPr lang="en-CA" altLang="en-US" sz="1800" kern="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or invisible</a:t>
            </a:r>
            <a:r>
              <a:rPr kumimoji="0" lang="en-CA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, that, in interaction with a barrier, hinders a person’s full and equal participation in society.</a:t>
            </a:r>
          </a:p>
          <a:p>
            <a:pPr marL="342900" marR="0" lvl="0" indent="-342900" defTabSz="914400" rtl="0" eaLnBrk="0" fontAlgn="base" latinLnBrk="0" hangingPunct="0">
              <a:lnSpc>
                <a:spcPct val="110000"/>
              </a:lnSpc>
              <a:spcBef>
                <a:spcPts val="200"/>
              </a:spcBef>
              <a:spcAft>
                <a:spcPts val="2000"/>
              </a:spcAft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anose="020B0604020202020204" pitchFamily="34" charset="0"/>
              </a:rPr>
              <a:t>According </a:t>
            </a:r>
            <a:r>
              <a:rPr lang="en-US" altLang="en-US" sz="1800" dirty="0"/>
              <a:t>to </a:t>
            </a:r>
            <a:r>
              <a:rPr lang="en-CA" altLang="en-US" sz="1800" dirty="0">
                <a:hlinkClick r:id="rId3"/>
              </a:rPr>
              <a:t>Statistics Canada’s 2022 Canadian Survey on Disability (CSD)</a:t>
            </a:r>
            <a:r>
              <a:rPr lang="en-CA" altLang="en-US" sz="1800" dirty="0"/>
              <a:t>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anose="020B0604020202020204" pitchFamily="34" charset="0"/>
              </a:rPr>
              <a:t>more than 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anose="020B0604020202020204" pitchFamily="34" charset="0"/>
              </a:rPr>
              <a:t>8 million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anose="020B0604020202020204" pitchFamily="34" charset="0"/>
              </a:rPr>
              <a:t>Canadians aged 15 and over (27% of the population) identify as having at least one disability.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043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44C37-36CB-2369-4CA7-FBF02887E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Social Model of Disability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16E6F-CAC4-F5E3-4053-94A2A2549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1600" y="378000"/>
            <a:ext cx="6916528" cy="5862918"/>
          </a:xfrm>
        </p:spPr>
        <p:txBody>
          <a:bodyPr>
            <a:normAutofit/>
          </a:bodyPr>
          <a:lstStyle/>
          <a:p>
            <a:pPr marL="342900" indent="-342900" defTabSz="914400" eaLnBrk="0" fontAlgn="base" hangingPunct="0">
              <a:spcBef>
                <a:spcPts val="200"/>
              </a:spcBef>
              <a:spcAft>
                <a:spcPts val="2000"/>
              </a:spcAft>
              <a:buSzPct val="120000"/>
              <a:defRPr/>
            </a:pPr>
            <a:r>
              <a:rPr lang="en-CA" sz="1900" kern="0" dirty="0">
                <a:cs typeface="Arial" panose="020B0604020202020204" pitchFamily="34" charset="0"/>
              </a:rPr>
              <a:t>The </a:t>
            </a:r>
            <a:r>
              <a:rPr lang="en-CA" sz="1900" b="1" kern="0" dirty="0">
                <a:cs typeface="Arial" panose="020B0604020202020204" pitchFamily="34" charset="0"/>
              </a:rPr>
              <a:t>social model of disability </a:t>
            </a:r>
            <a:r>
              <a:rPr lang="en-CA" sz="1900" kern="0" dirty="0">
                <a:cs typeface="Arial" panose="020B0604020202020204" pitchFamily="34" charset="0"/>
              </a:rPr>
              <a:t>focuses on the interaction between a person’s functional limitations and barriers they encounter in the environment, including social and physical barriers that make it harder to function day-to-day.</a:t>
            </a:r>
          </a:p>
          <a:p>
            <a:pPr marL="342900" indent="-342900" defTabSz="914400" eaLnBrk="0" fontAlgn="base" hangingPunct="0">
              <a:spcBef>
                <a:spcPts val="200"/>
              </a:spcBef>
              <a:spcAft>
                <a:spcPts val="2000"/>
              </a:spcAft>
              <a:buSzPct val="120000"/>
              <a:defRPr/>
            </a:pPr>
            <a:r>
              <a:rPr lang="en-CA" altLang="en-US" sz="1900" kern="0" dirty="0">
                <a:cs typeface="Arial" panose="020B0604020202020204" pitchFamily="34" charset="0"/>
              </a:rPr>
              <a:t>A </a:t>
            </a:r>
            <a:r>
              <a:rPr lang="en-CA" altLang="en-US" sz="1900" b="1" kern="0" dirty="0">
                <a:cs typeface="Arial" panose="020B0604020202020204" pitchFamily="34" charset="0"/>
              </a:rPr>
              <a:t>barrier</a:t>
            </a:r>
            <a:r>
              <a:rPr lang="en-CA" altLang="en-US" sz="1900" kern="0" dirty="0">
                <a:cs typeface="Arial" panose="020B0604020202020204" pitchFamily="34" charset="0"/>
              </a:rPr>
              <a:t> includes anything physical, architectural, technological or attitudinal, anything that is based on information or communications or anything that is the result of a policy or a practice, that hinders the full and equal participation in society of persons with an impairment, including a physical, mental, intellectual, cognitive, learning, communication or sensory impairment or a functional limitation.</a:t>
            </a:r>
            <a:endParaRPr lang="en-CA" sz="1900" kern="0" dirty="0">
              <a:cs typeface="Arial" panose="020B0604020202020204" pitchFamily="34" charset="0"/>
            </a:endParaRPr>
          </a:p>
          <a:p>
            <a:pPr marL="342900" indent="-342900" defTabSz="914400" eaLnBrk="0" fontAlgn="base" hangingPunct="0">
              <a:spcBef>
                <a:spcPts val="200"/>
              </a:spcBef>
              <a:spcAft>
                <a:spcPts val="2000"/>
              </a:spcAft>
              <a:buSzPct val="120000"/>
              <a:defRPr/>
            </a:pPr>
            <a:r>
              <a:rPr lang="en-CA" sz="1900" kern="0" dirty="0">
                <a:cs typeface="Arial" panose="020B0604020202020204" pitchFamily="34" charset="0"/>
              </a:rPr>
              <a:t>The </a:t>
            </a:r>
            <a:r>
              <a:rPr lang="en-CA" sz="1900" kern="0" dirty="0">
                <a:cs typeface="Arial" panose="020B0604020202020204" pitchFamily="34" charset="0"/>
                <a:hlinkClick r:id="rId3"/>
              </a:rPr>
              <a:t>Accessible Canada Act</a:t>
            </a:r>
            <a:r>
              <a:rPr lang="en-CA" sz="1900" kern="0" dirty="0">
                <a:cs typeface="Arial" panose="020B0604020202020204" pitchFamily="34" charset="0"/>
              </a:rPr>
              <a:t> reflects the social model of disability by focusing on removing and preventing barriers that limit people’s participation in society.</a:t>
            </a:r>
          </a:p>
          <a:p>
            <a:pPr marL="285750" lvl="0" indent="-28575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n-CA" dirty="0"/>
          </a:p>
          <a:p>
            <a:pPr marL="285750" lvl="0" indent="-28575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55419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B023D-98EA-5A31-8A94-BC7EBE6BD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ctr" anchorCtr="0">
            <a:normAutofit/>
          </a:bodyPr>
          <a:lstStyle/>
          <a:p>
            <a:r>
              <a:rPr lang="en-CA" dirty="0">
                <a:cs typeface="Calibri" panose="020F0502020204030204" pitchFamily="34" charset="0"/>
              </a:rPr>
              <a:t>What is a barrier?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F0DA5-B6D8-9D7A-AF55-CAACDD6C2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wrap="square" lIns="0" tIns="0" rIns="0" bIns="0" rtlCol="0" anchor="t">
            <a:noAutofit/>
          </a:bodyPr>
          <a:lstStyle/>
          <a:p>
            <a:pPr marL="0" indent="0">
              <a:lnSpc>
                <a:spcPct val="90000"/>
              </a:lnSpc>
              <a:spcBef>
                <a:spcPts val="200"/>
              </a:spcBef>
              <a:spcAft>
                <a:spcPts val="800"/>
              </a:spcAft>
              <a:buSzPct val="120000"/>
              <a:buNone/>
              <a:defRPr/>
            </a:pPr>
            <a:r>
              <a:rPr lang="en-CA" sz="1800" dirty="0"/>
              <a:t>The following are a few examples of barriers: 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800"/>
              </a:spcAft>
              <a:buSzPct val="120000"/>
              <a:defRPr/>
            </a:pPr>
            <a:r>
              <a:rPr lang="en-CA" sz="1800" b="1" dirty="0"/>
              <a:t>Attitudinal barriers </a:t>
            </a:r>
            <a:r>
              <a:rPr lang="en-CA" sz="1800" dirty="0"/>
              <a:t>– </a:t>
            </a:r>
            <a:r>
              <a:rPr lang="en-CA" sz="1800" dirty="0">
                <a:ea typeface="Calibri" panose="020F0502020204030204" pitchFamily="34" charset="0"/>
              </a:rPr>
              <a:t>when we assume that a person does not have a disability because it is not visible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800"/>
              </a:spcAft>
              <a:buSzPct val="120000"/>
              <a:defRPr/>
            </a:pPr>
            <a:r>
              <a:rPr lang="en-CA" sz="1800" b="1" dirty="0"/>
              <a:t>Organizational or systemic barriers </a:t>
            </a:r>
            <a:r>
              <a:rPr lang="en-CA" sz="1800" dirty="0"/>
              <a:t>– when we create rigid </a:t>
            </a:r>
            <a:r>
              <a:rPr lang="en-CA" sz="1800" dirty="0">
                <a:ea typeface="Calibri" panose="020F0502020204030204" pitchFamily="34" charset="0"/>
              </a:rPr>
              <a:t>eligibility criteria that can exclude people</a:t>
            </a:r>
            <a:endParaRPr lang="en-CA" sz="1800" dirty="0"/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800"/>
              </a:spcAft>
              <a:buSzPct val="120000"/>
              <a:defRPr/>
            </a:pPr>
            <a:r>
              <a:rPr lang="en-CA" sz="1800" b="1" dirty="0"/>
              <a:t>Physical barriers </a:t>
            </a:r>
            <a:r>
              <a:rPr lang="en-CA" sz="1800" dirty="0"/>
              <a:t>– when </a:t>
            </a:r>
            <a:r>
              <a:rPr lang="en-CA" sz="1800" dirty="0">
                <a:ea typeface="Calibri" panose="020F0502020204030204" pitchFamily="34" charset="0"/>
              </a:rPr>
              <a:t>a building can only be accessed by stairs</a:t>
            </a:r>
            <a:endParaRPr lang="en-CA" sz="1800" dirty="0"/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800"/>
              </a:spcAft>
              <a:buSzPct val="120000"/>
              <a:defRPr/>
            </a:pPr>
            <a:r>
              <a:rPr lang="en-CA" sz="1800" b="1" dirty="0"/>
              <a:t>Information or communication barriers </a:t>
            </a:r>
            <a:r>
              <a:rPr lang="en-CA" sz="1800" dirty="0"/>
              <a:t>– when </a:t>
            </a:r>
            <a:r>
              <a:rPr lang="en-CA" sz="1800" dirty="0">
                <a:ea typeface="Calibri" panose="020F0502020204030204" pitchFamily="34" charset="0"/>
                <a:cs typeface="Times New Roman" panose="02020603050405020304" pitchFamily="18" charset="0"/>
              </a:rPr>
              <a:t>a virtual meeting does not have live captions, or a document uses small print or a font that is difficult to read, or a presenter shares their screen instead of using PowerPoint Live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800"/>
              </a:spcAft>
              <a:buSzPct val="120000"/>
              <a:defRPr/>
            </a:pPr>
            <a:r>
              <a:rPr lang="en-CA" sz="1800" b="1" dirty="0"/>
              <a:t>Technological barriers </a:t>
            </a:r>
            <a:r>
              <a:rPr lang="en-CA" sz="1800" dirty="0"/>
              <a:t>– when </a:t>
            </a:r>
            <a:r>
              <a:rPr lang="en-CA" sz="1800" dirty="0">
                <a:ea typeface="Calibri" panose="020F0502020204030204" pitchFamily="34" charset="0"/>
              </a:rPr>
              <a:t>a website does not support screen-reading software</a:t>
            </a:r>
            <a:endParaRPr lang="en-CA" sz="1800" dirty="0"/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800"/>
              </a:spcAft>
              <a:buSzPct val="120000"/>
              <a:defRPr/>
            </a:pPr>
            <a:r>
              <a:rPr lang="en-CA" sz="1800" b="1" dirty="0"/>
              <a:t>Environmental or sensory barriers </a:t>
            </a:r>
            <a:r>
              <a:rPr lang="en-CA" sz="1800" dirty="0"/>
              <a:t>– when there is scented soap in a bathroom or there are very bright lights in the workplace or a public space</a:t>
            </a:r>
            <a:endParaRPr lang="en-CA" sz="1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9200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C4923-E1A2-6463-C163-C8C454C39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ctr" anchorCtr="0">
            <a:normAutofit/>
          </a:bodyPr>
          <a:lstStyle/>
          <a:p>
            <a:r>
              <a:rPr lang="en-US" dirty="0">
                <a:cs typeface="Calibri" panose="020F0502020204030204" pitchFamily="34" charset="0"/>
              </a:rPr>
              <a:t>Federal commitments</a:t>
            </a:r>
            <a:endParaRPr lang="en-CA" dirty="0"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54A6C-C78D-8671-E342-8E75F67E9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CA" sz="2000" dirty="0">
                <a:solidFill>
                  <a:schemeClr val="tx1"/>
                </a:solidFill>
                <a:cs typeface="Calibri"/>
              </a:rPr>
              <a:t>The </a:t>
            </a:r>
            <a:r>
              <a:rPr lang="en-CA" sz="2000" i="1" dirty="0">
                <a:solidFill>
                  <a:srgbClr val="0070C0"/>
                </a:solidFill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Accessible Canada Act</a:t>
            </a:r>
            <a:r>
              <a:rPr lang="en-CA" sz="2000" i="1" dirty="0">
                <a:solidFill>
                  <a:srgbClr val="0070C0"/>
                </a:solidFill>
                <a:cs typeface="Calibri"/>
              </a:rPr>
              <a:t> </a:t>
            </a:r>
            <a:r>
              <a:rPr lang="en-CA" sz="2000" dirty="0">
                <a:solidFill>
                  <a:schemeClr val="tx1"/>
                </a:solidFill>
                <a:cs typeface="Calibri"/>
              </a:rPr>
              <a:t>requires organizations under federal jurisdiction to identify, remove and prevent barriers in seven key areas, including in the </a:t>
            </a:r>
            <a:r>
              <a:rPr lang="en-CA" sz="2000" b="1" dirty="0">
                <a:solidFill>
                  <a:schemeClr val="tx1"/>
                </a:solidFill>
                <a:cs typeface="Calibri"/>
              </a:rPr>
              <a:t>procurement of goods, services and facilities</a:t>
            </a:r>
            <a:endParaRPr lang="en-CA" sz="2000" dirty="0">
              <a:solidFill>
                <a:schemeClr val="tx1"/>
              </a:solidFill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CA" sz="2000" dirty="0">
                <a:solidFill>
                  <a:schemeClr val="tx1"/>
                </a:solidFill>
              </a:rPr>
              <a:t>The </a:t>
            </a:r>
            <a:r>
              <a:rPr lang="en-CA" sz="2000" i="1" dirty="0">
                <a:solidFill>
                  <a:schemeClr val="tx1"/>
                </a:solidFill>
              </a:rPr>
              <a:t>Act</a:t>
            </a:r>
            <a:r>
              <a:rPr lang="en-CA" sz="2000" dirty="0">
                <a:solidFill>
                  <a:schemeClr val="tx1"/>
                </a:solidFill>
              </a:rPr>
              <a:t> also requires federally regulated organizations to publish and report progress on their </a:t>
            </a:r>
            <a:r>
              <a:rPr lang="en-CA" sz="20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accessibility plans</a:t>
            </a:r>
            <a:endParaRPr lang="en-CA" sz="20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CA" sz="2000" dirty="0">
                <a:solidFill>
                  <a:schemeClr val="tx1"/>
                </a:solidFill>
              </a:rPr>
              <a:t>The </a:t>
            </a:r>
            <a:r>
              <a:rPr lang="en-CA" sz="200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Accessibility Strategy for the Public Service of Canada</a:t>
            </a:r>
            <a:r>
              <a:rPr lang="en-CA" sz="2000" dirty="0">
                <a:solidFill>
                  <a:srgbClr val="0070C0"/>
                </a:solidFill>
              </a:rPr>
              <a:t> </a:t>
            </a:r>
            <a:r>
              <a:rPr lang="en-CA" sz="2000" dirty="0">
                <a:solidFill>
                  <a:schemeClr val="tx1"/>
                </a:solidFill>
              </a:rPr>
              <a:t>– the vision is to make Canada’s public service the most accessible and inclusive in the world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CA" sz="2000" dirty="0">
                <a:solidFill>
                  <a:schemeClr val="tx1"/>
                </a:solidFill>
                <a:cs typeface="Calibri"/>
              </a:rPr>
              <a:t>The Treasury Board </a:t>
            </a:r>
            <a:r>
              <a:rPr lang="en-CA" sz="2000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Directive on the Management of Procurement</a:t>
            </a:r>
            <a:r>
              <a:rPr lang="en-CA" sz="2000" dirty="0">
                <a:solidFill>
                  <a:schemeClr val="tx1"/>
                </a:solidFill>
              </a:rPr>
              <a:t> </a:t>
            </a:r>
            <a:r>
              <a:rPr lang="en-CA" sz="2000" dirty="0">
                <a:solidFill>
                  <a:schemeClr val="tx1"/>
                </a:solidFill>
                <a:cs typeface="Calibri"/>
              </a:rPr>
              <a:t>requires government departments and agencies to: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CA" sz="2000" b="1" dirty="0">
                <a:solidFill>
                  <a:schemeClr val="tx1"/>
                </a:solidFill>
              </a:rPr>
              <a:t>consider accessibility </a:t>
            </a:r>
            <a:r>
              <a:rPr lang="en-CA" sz="2000" dirty="0">
                <a:solidFill>
                  <a:schemeClr val="tx1"/>
                </a:solidFill>
              </a:rPr>
              <a:t>in procurement and </a:t>
            </a:r>
            <a:r>
              <a:rPr lang="en-CA" sz="2000" b="1" dirty="0">
                <a:solidFill>
                  <a:schemeClr val="tx1"/>
                </a:solidFill>
              </a:rPr>
              <a:t>provide a justification </a:t>
            </a:r>
            <a:r>
              <a:rPr lang="en-CA" sz="2000" dirty="0">
                <a:solidFill>
                  <a:schemeClr val="tx1"/>
                </a:solidFill>
              </a:rPr>
              <a:t>when accessibility criteria are not included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CA" altLang="en-US" sz="2000" kern="0" dirty="0">
                <a:solidFill>
                  <a:schemeClr val="tx1"/>
                </a:solidFill>
                <a:cs typeface="Arial" panose="020B0604020202020204" pitchFamily="34" charset="0"/>
              </a:rPr>
              <a:t>The </a:t>
            </a:r>
            <a:r>
              <a:rPr lang="en-US" sz="2000" i="1" dirty="0">
                <a:solidFill>
                  <a:srgbClr val="0070C0"/>
                </a:solidFill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Canadian Human Rights Act</a:t>
            </a:r>
            <a:r>
              <a:rPr lang="en-US" sz="2000" i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sets out that electronic and information technology should be accessible to persons with disabilities and that departments should acquire technical environments that are inclusive by design</a:t>
            </a:r>
            <a:endParaRPr lang="en-CA" sz="20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448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B023D-98EA-5A31-8A94-BC7EBE6BD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What is accessible procurement?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F0DA5-B6D8-9D7A-AF55-CAACDD6C2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20" y="378989"/>
            <a:ext cx="7456579" cy="5961937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5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/>
            </a:pPr>
            <a:r>
              <a:rPr kumimoji="0" lang="en-CA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Times New Roman" panose="02020603050405020304" pitchFamily="18" charset="0"/>
                <a:cs typeface="Times New Roman"/>
              </a:rPr>
              <a:t>Accessibility in procurement is about:</a:t>
            </a:r>
            <a:endParaRPr kumimoji="0" lang="en-CA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anose="020F0502020204030204" pitchFamily="34" charset="0"/>
              <a:cs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5000"/>
              </a:lnSpc>
              <a:spcBef>
                <a:spcPts val="0"/>
              </a:spcBef>
              <a:spcAft>
                <a:spcPts val="2400"/>
              </a:spcAft>
              <a:buClrTx/>
              <a:buSzPct val="120000"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anose="020F0502020204030204" pitchFamily="34" charset="0"/>
                <a:cs typeface="Times New Roman"/>
              </a:rPr>
              <a:t>Ensuring that the </a:t>
            </a:r>
            <a:r>
              <a:rPr kumimoji="0" lang="en-CA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anose="020F0502020204030204" pitchFamily="34" charset="0"/>
                <a:cs typeface="Times New Roman"/>
              </a:rPr>
              <a:t>goods and services </a:t>
            </a: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anose="020F0502020204030204" pitchFamily="34" charset="0"/>
                <a:cs typeface="Times New Roman"/>
              </a:rPr>
              <a:t>we buy are </a:t>
            </a:r>
            <a:r>
              <a:rPr kumimoji="0" lang="en-CA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anose="020F0502020204030204" pitchFamily="34" charset="0"/>
                <a:cs typeface="Times New Roman"/>
              </a:rPr>
              <a:t>accessible to a broad range of end-users </a:t>
            </a: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anose="020F0502020204030204" pitchFamily="34" charset="0"/>
                <a:cs typeface="Times New Roman"/>
              </a:rPr>
              <a:t>by including accessibility criteria in requirements (when appropriate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anose="020F0502020204030204" pitchFamily="34" charset="0"/>
                <a:cs typeface="Times New Roman"/>
              </a:rPr>
              <a:t>).</a:t>
            </a:r>
            <a:endParaRPr kumimoji="0" lang="en-CA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5000"/>
              </a:lnSpc>
              <a:spcBef>
                <a:spcPts val="0"/>
              </a:spcBef>
              <a:spcAft>
                <a:spcPts val="2400"/>
              </a:spcAft>
              <a:buClrTx/>
              <a:buSzPct val="120000"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anose="020F0502020204030204" pitchFamily="34" charset="0"/>
                <a:cs typeface="Times New Roman"/>
              </a:rPr>
              <a:t>Providing a </a:t>
            </a:r>
            <a:r>
              <a:rPr kumimoji="0" lang="en-CA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anose="020F0502020204030204" pitchFamily="34" charset="0"/>
                <a:cs typeface="Times New Roman"/>
              </a:rPr>
              <a:t>barrier-free procurement process </a:t>
            </a: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anose="020F0502020204030204" pitchFamily="34" charset="0"/>
                <a:cs typeface="Times New Roman"/>
              </a:rPr>
              <a:t>for the public and </a:t>
            </a:r>
            <a:r>
              <a:rPr lang="en-CA" kern="0" dirty="0">
                <a:latin typeface="Arial" pitchFamily="34" charset="0"/>
                <a:ea typeface="Calibri" panose="020F0502020204030204" pitchFamily="34" charset="0"/>
                <a:cs typeface="Times New Roman"/>
              </a:rPr>
              <a:t>federal employees through accessible digital platforms, solicitation documents, and procurement related information and services.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5000"/>
              </a:lnSpc>
              <a:spcBef>
                <a:spcPts val="0"/>
              </a:spcBef>
              <a:spcAft>
                <a:spcPts val="2400"/>
              </a:spcAft>
              <a:buClrTx/>
              <a:buSzPct val="120000"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anose="020F0502020204030204" pitchFamily="34" charset="0"/>
                <a:cs typeface="Times New Roman"/>
              </a:rPr>
              <a:t>Supporting socio-economic priorities enabling </a:t>
            </a:r>
            <a:r>
              <a:rPr kumimoji="0" lang="en-CA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anose="020F0502020204030204" pitchFamily="34" charset="0"/>
                <a:cs typeface="Times New Roman"/>
              </a:rPr>
              <a:t>diverse suppliers, including businesses owned by persons with disabilities, </a:t>
            </a: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anose="020F0502020204030204" pitchFamily="34" charset="0"/>
                <a:cs typeface="Times New Roman"/>
              </a:rPr>
              <a:t>to participate</a:t>
            </a:r>
            <a:r>
              <a:rPr kumimoji="0" lang="en-CA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anose="020F0502020204030204" pitchFamily="34" charset="0"/>
                <a:cs typeface="Times New Roman"/>
              </a:rPr>
              <a:t> </a:t>
            </a: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anose="020F0502020204030204" pitchFamily="34" charset="0"/>
                <a:cs typeface="Times New Roman"/>
              </a:rPr>
              <a:t>in procurement processes through initiatives such as social procurement and supplier outreach activities.</a:t>
            </a:r>
          </a:p>
        </p:txBody>
      </p:sp>
    </p:spTree>
    <p:extLst>
      <p:ext uri="{BB962C8B-B14F-4D97-AF65-F5344CB8AC3E}">
        <p14:creationId xmlns:p14="http://schemas.microsoft.com/office/powerpoint/2010/main" val="3066213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5567-E578-ABDA-D353-1CDD6F4B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CA" dirty="0"/>
              <a:t>Considering accessibility - a shared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165CD-4FFA-4CB1-E084-422DC4A7E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defTabSz="914400">
              <a:spcBef>
                <a:spcPts val="400"/>
              </a:spcBef>
              <a:spcAft>
                <a:spcPts val="200"/>
              </a:spcAft>
              <a:buSzPct val="120000"/>
              <a:buNone/>
              <a:defRPr/>
            </a:pPr>
            <a:r>
              <a:rPr lang="en-CA" altLang="en-US" sz="1800" b="1" dirty="0">
                <a:solidFill>
                  <a:srgbClr val="000000"/>
                </a:solidFill>
                <a:cs typeface="Calibri" panose="020F0502020204030204" pitchFamily="34" charset="0"/>
              </a:rPr>
              <a:t>Business owners </a:t>
            </a:r>
            <a:r>
              <a:rPr lang="en-CA" sz="1800" b="1" i="0" dirty="0">
                <a:effectLst/>
              </a:rPr>
              <a:t>(client department, technical authority)</a:t>
            </a:r>
            <a:r>
              <a:rPr lang="en-CA" sz="1800" b="1" dirty="0">
                <a:cs typeface="Calibri" panose="020F0502020204030204" pitchFamily="34" charset="0"/>
              </a:rPr>
              <a:t> </a:t>
            </a:r>
            <a:r>
              <a:rPr lang="en-CA" altLang="en-US" sz="1800" b="1" dirty="0">
                <a:cs typeface="Calibri" panose="020F0502020204030204" pitchFamily="34" charset="0"/>
              </a:rPr>
              <a:t>are responsible </a:t>
            </a:r>
            <a:r>
              <a:rPr lang="en-CA" altLang="en-US" sz="1800" b="1" dirty="0">
                <a:solidFill>
                  <a:srgbClr val="000000"/>
                </a:solidFill>
                <a:cs typeface="Calibri" panose="020F0502020204030204" pitchFamily="34" charset="0"/>
              </a:rPr>
              <a:t>for:</a:t>
            </a:r>
          </a:p>
          <a:p>
            <a:pPr marL="285750" indent="-285750" fontAlgn="base">
              <a:spcBef>
                <a:spcPts val="1200"/>
              </a:spcBef>
              <a:spcAft>
                <a:spcPts val="800"/>
              </a:spcAft>
              <a:buSzPct val="120000"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en-CA" altLang="en-US" sz="1800" dirty="0">
                <a:solidFill>
                  <a:srgbClr val="000000"/>
                </a:solidFill>
              </a:rPr>
              <a:t>considering accessibility in their procurements and determining whether accessibility applies by: </a:t>
            </a:r>
          </a:p>
          <a:p>
            <a:pPr marL="638175" lvl="1" indent="-285750" defTabSz="914400">
              <a:spcBef>
                <a:spcPts val="400"/>
              </a:spcBef>
              <a:spcAft>
                <a:spcPts val="2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CA" sz="1800" dirty="0">
                <a:solidFill>
                  <a:schemeClr val="tx1"/>
                </a:solidFill>
              </a:rPr>
              <a:t>considering the end-user(s) and barriers experienced</a:t>
            </a:r>
          </a:p>
          <a:p>
            <a:pPr marL="638175" lvl="1" indent="-285750" defTabSz="914400">
              <a:spcBef>
                <a:spcPts val="400"/>
              </a:spcBef>
              <a:spcAft>
                <a:spcPts val="2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leveraging existing accessibility standards, where possible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lang="en-CA" sz="1800" dirty="0">
                <a:solidFill>
                  <a:schemeClr val="tx1"/>
                </a:solidFill>
              </a:rPr>
              <a:t>providing a written explanation when after considering accessibility it was determined that accessibility requirements were not included. This justification must be included in the procurement file.</a:t>
            </a:r>
            <a:endParaRPr lang="en-US" altLang="en-US" sz="1800" dirty="0">
              <a:solidFill>
                <a:srgbClr val="00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200"/>
              </a:spcAft>
              <a:buClrTx/>
              <a:buSzPct val="120000"/>
              <a:buNone/>
              <a:tabLst/>
              <a:defRPr/>
            </a:pPr>
            <a:r>
              <a:rPr lang="en-US" sz="1800" b="1" dirty="0">
                <a:solidFill>
                  <a:srgbClr val="000000"/>
                </a:solidFill>
                <a:cs typeface="Calibri" panose="020F0502020204030204" pitchFamily="34" charset="0"/>
              </a:rPr>
              <a:t>Contracting authorities are responsible for:</a:t>
            </a:r>
          </a:p>
          <a:p>
            <a:pPr marL="285750" lvl="0" indent="-285750">
              <a:spcBef>
                <a:spcPts val="1200"/>
              </a:spcBef>
              <a:spcAft>
                <a:spcPts val="8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CA" sz="1800" dirty="0">
                <a:solidFill>
                  <a:srgbClr val="000000"/>
                </a:solidFill>
              </a:rPr>
              <a:t>ensuring that accessibility has been considered, and if appropriate that requirements are included in solicitations</a:t>
            </a:r>
          </a:p>
          <a:p>
            <a:pPr marL="285750" lvl="0" indent="-285750">
              <a:spcBef>
                <a:spcPts val="600"/>
              </a:spcBef>
              <a:spcAft>
                <a:spcPts val="8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CA" sz="1800" dirty="0">
                <a:solidFill>
                  <a:srgbClr val="000000"/>
                </a:solidFill>
              </a:rPr>
              <a:t>playing a challenge function if accessibility is not addressed</a:t>
            </a:r>
          </a:p>
          <a:p>
            <a:pPr marL="285750" lvl="0" indent="-285750">
              <a:spcBef>
                <a:spcPts val="600"/>
              </a:spcBef>
              <a:spcAft>
                <a:spcPts val="8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rgbClr val="000000"/>
                </a:solidFill>
              </a:rPr>
              <a:t>ensuring that the business owner provides a written justification if </a:t>
            </a:r>
            <a:r>
              <a:rPr lang="en-CA" sz="1800" dirty="0">
                <a:solidFill>
                  <a:srgbClr val="000000"/>
                </a:solidFill>
              </a:rPr>
              <a:t>it is determined that accessibility requirements are not included in the procurement</a:t>
            </a:r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anose="020F050202020403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8350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5567-E578-ABDA-D353-1CDD6F4BE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800" y="403200"/>
            <a:ext cx="3200400" cy="2786484"/>
          </a:xfr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CA" dirty="0"/>
              <a:t>Steps to consider accessibility – Business owner 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165CD-4FFA-4CB1-E084-422DC4A7E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816" y="620688"/>
            <a:ext cx="6854219" cy="3866652"/>
          </a:xfrm>
        </p:spPr>
        <p:txBody>
          <a:bodyPr anchor="ctr">
            <a:normAutofit/>
          </a:bodyPr>
          <a:lstStyle/>
          <a:p>
            <a:pPr marL="0" lvl="0" indent="0">
              <a:spcAft>
                <a:spcPts val="1000"/>
              </a:spcAft>
              <a:buNone/>
            </a:pPr>
            <a:r>
              <a:rPr lang="en-US" sz="1900" b="1" dirty="0">
                <a:solidFill>
                  <a:srgbClr val="000000"/>
                </a:solidFill>
                <a:cs typeface="Calibri" panose="020F0502020204030204" pitchFamily="34" charset="0"/>
              </a:rPr>
              <a:t>Step 1: Determine what you are buying</a:t>
            </a:r>
          </a:p>
          <a:p>
            <a:pPr lvl="0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1900" dirty="0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  <a:t>What is the purpose of the good or service being procured?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en-US" sz="1900" b="1" dirty="0">
                <a:solidFill>
                  <a:srgbClr val="000000"/>
                </a:solidFill>
                <a:cs typeface="Calibri" panose="020F0502020204030204" pitchFamily="34" charset="0"/>
              </a:rPr>
              <a:t>Step 2: Identify end users and the barriers they might face </a:t>
            </a:r>
          </a:p>
          <a:p>
            <a:pPr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1900" dirty="0">
                <a:solidFill>
                  <a:srgbClr val="000000"/>
                </a:solidFill>
                <a:cs typeface="Calibri" panose="020F0502020204030204" pitchFamily="34" charset="0"/>
              </a:rPr>
              <a:t>Who will interact with the good or service - now and in the future? </a:t>
            </a:r>
          </a:p>
          <a:p>
            <a:pPr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1900" dirty="0">
                <a:solidFill>
                  <a:srgbClr val="000000"/>
                </a:solidFill>
                <a:cs typeface="Calibri" panose="020F0502020204030204" pitchFamily="34" charset="0"/>
              </a:rPr>
              <a:t>What barriers might be encountered when using the good or service?</a:t>
            </a:r>
          </a:p>
          <a:p>
            <a:pPr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1900" dirty="0">
                <a:solidFill>
                  <a:srgbClr val="000000"/>
                </a:solidFill>
                <a:cs typeface="Calibri" panose="020F0502020204030204" pitchFamily="34" charset="0"/>
              </a:rPr>
              <a:t>Have you consulted with persons with disabilities?</a:t>
            </a:r>
          </a:p>
        </p:txBody>
      </p:sp>
    </p:spTree>
    <p:extLst>
      <p:ext uri="{BB962C8B-B14F-4D97-AF65-F5344CB8AC3E}">
        <p14:creationId xmlns:p14="http://schemas.microsoft.com/office/powerpoint/2010/main" val="20692353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3737390|-5389529|-10807215|-8355712|-16724839|PSPC&quot;,&quot;Id&quot;:&quot;6151cef43339323498bd7f7d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heme/theme1.xml><?xml version="1.0" encoding="utf-8"?>
<a:theme xmlns:a="http://schemas.openxmlformats.org/drawingml/2006/main" name="APRC Theme">
  <a:themeElements>
    <a:clrScheme name="Custom 1">
      <a:dk1>
        <a:srgbClr val="000000"/>
      </a:dk1>
      <a:lt1>
        <a:srgbClr val="F1F2F2"/>
      </a:lt1>
      <a:dk2>
        <a:srgbClr val="000000"/>
      </a:dk2>
      <a:lt2>
        <a:srgbClr val="F1F2F2"/>
      </a:lt2>
      <a:accent1>
        <a:srgbClr val="1E3652"/>
      </a:accent1>
      <a:accent2>
        <a:srgbClr val="636466"/>
      </a:accent2>
      <a:accent3>
        <a:srgbClr val="C3D941"/>
      </a:accent3>
      <a:accent4>
        <a:srgbClr val="A79F8F"/>
      </a:accent4>
      <a:accent5>
        <a:srgbClr val="BB583E"/>
      </a:accent5>
      <a:accent6>
        <a:srgbClr val="9D1F63"/>
      </a:accent6>
      <a:hlink>
        <a:srgbClr val="0070C0"/>
      </a:hlink>
      <a:folHlink>
        <a:srgbClr val="9D1F63"/>
      </a:folHlink>
    </a:clrScheme>
    <a:fontScheme name="PSP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C Theme" id="{0A401CDB-3E66-4869-83EE-A8627B698A85}" vid="{663C186E-F5B0-49DB-9EDA-F3E121A3DB7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APRC Theme</Template>
  <TotalTime>0</TotalTime>
  <Words>3062</Words>
  <Application>Microsoft Office PowerPoint</Application>
  <PresentationFormat>Widescreen</PresentationFormat>
  <Paragraphs>232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Wingdings</vt:lpstr>
      <vt:lpstr>APRC Theme</vt:lpstr>
      <vt:lpstr>Considering accessibility in procurement</vt:lpstr>
      <vt:lpstr>Accessibility – putting people first</vt:lpstr>
      <vt:lpstr>What is accessibility?</vt:lpstr>
      <vt:lpstr>Social Model of Disability</vt:lpstr>
      <vt:lpstr>What is a barrier? </vt:lpstr>
      <vt:lpstr>Federal commitments</vt:lpstr>
      <vt:lpstr>What is accessible procurement?</vt:lpstr>
      <vt:lpstr>Considering accessibility - a shared responsibility</vt:lpstr>
      <vt:lpstr>Steps to consider accessibility – Business owner (1 of 2)</vt:lpstr>
      <vt:lpstr>Steps to consider accessibility – Business owner (2 of 2)</vt:lpstr>
      <vt:lpstr>Considering accessibility throughout the procurement lifecycle –Contracting Authorities (1 of 2)</vt:lpstr>
      <vt:lpstr>Considering accessibility throughout the procurement lifecycle –Contracting Authorities (2 of 2)</vt:lpstr>
      <vt:lpstr>What are some accessibility guidelines and  standards that can be applied?</vt:lpstr>
      <vt:lpstr>Could these accessibility guidelines and standards  apply to my procurement?</vt:lpstr>
      <vt:lpstr>Scenario – goods (1 of 2)</vt:lpstr>
      <vt:lpstr>Scenario – goods (2 of 2)</vt:lpstr>
      <vt:lpstr>Scenario - services</vt:lpstr>
      <vt:lpstr>Reminder - If accessibility requirements are not included in a procurement</vt:lpstr>
      <vt:lpstr>Get involved - Agents of Change! </vt:lpstr>
      <vt:lpstr>Key partners for accessible procurement for all commodities – Public Services and Procurement Canada</vt:lpstr>
      <vt:lpstr>Key partners for accessible ICT procurement – Shared Services Canada</vt:lpstr>
      <vt:lpstr>Contacts for your accessible procurement questions</vt:lpstr>
      <vt:lpstr>Resources and general information for your reference</vt:lpstr>
      <vt:lpstr>More accessibility resources</vt:lpstr>
      <vt:lpstr>Take a course or attend a workshop</vt:lpstr>
      <vt:lpstr>Resources for ICT related procurement</vt:lpstr>
      <vt:lpstr>Help reduce barriers in the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2024-06-07T19:42:53Z</dcterms:created>
  <dcterms:modified xsi:type="dcterms:W3CDTF">2024-06-13T18:16:27Z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4ed4f5-eae4-40c7-82be-b1cdf720a1b9_Enabled">
    <vt:lpwstr>true</vt:lpwstr>
  </property>
  <property fmtid="{D5CDD505-2E9C-101B-9397-08002B2CF9AE}" pid="3" name="MSIP_Label_834ed4f5-eae4-40c7-82be-b1cdf720a1b9_SetDate">
    <vt:lpwstr>2024-06-07T19:42:57Z</vt:lpwstr>
  </property>
  <property fmtid="{D5CDD505-2E9C-101B-9397-08002B2CF9AE}" pid="4" name="MSIP_Label_834ed4f5-eae4-40c7-82be-b1cdf720a1b9_Method">
    <vt:lpwstr>Standard</vt:lpwstr>
  </property>
  <property fmtid="{D5CDD505-2E9C-101B-9397-08002B2CF9AE}" pid="5" name="MSIP_Label_834ed4f5-eae4-40c7-82be-b1cdf720a1b9_Name">
    <vt:lpwstr>Unclassified - Non classifié</vt:lpwstr>
  </property>
  <property fmtid="{D5CDD505-2E9C-101B-9397-08002B2CF9AE}" pid="6" name="MSIP_Label_834ed4f5-eae4-40c7-82be-b1cdf720a1b9_SiteId">
    <vt:lpwstr>e0d54a3c-7bbe-4a64-9d46-f9f84a41c833</vt:lpwstr>
  </property>
  <property fmtid="{D5CDD505-2E9C-101B-9397-08002B2CF9AE}" pid="7" name="MSIP_Label_834ed4f5-eae4-40c7-82be-b1cdf720a1b9_ActionId">
    <vt:lpwstr>07cf3c09-1357-4ba2-9573-4b71df9beab8</vt:lpwstr>
  </property>
  <property fmtid="{D5CDD505-2E9C-101B-9397-08002B2CF9AE}" pid="8" name="MSIP_Label_834ed4f5-eae4-40c7-82be-b1cdf720a1b9_ContentBits">
    <vt:lpwstr>0</vt:lpwstr>
  </property>
  <property fmtid="{D5CDD505-2E9C-101B-9397-08002B2CF9AE}" pid="9" name="_AdHocReviewCycleID">
    <vt:i4>677144576</vt:i4>
  </property>
  <property fmtid="{D5CDD505-2E9C-101B-9397-08002B2CF9AE}" pid="10" name="_NewReviewCycle">
    <vt:lpwstr/>
  </property>
  <property fmtid="{D5CDD505-2E9C-101B-9397-08002B2CF9AE}" pid="11" name="_PreviousAdHocReviewCycleID">
    <vt:i4>677144576</vt:i4>
  </property>
</Properties>
</file>