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3" r:id="rId5"/>
    <p:sldId id="264" r:id="rId6"/>
    <p:sldId id="265" r:id="rId7"/>
    <p:sldId id="266" r:id="rId8"/>
    <p:sldId id="269" r:id="rId9"/>
    <p:sldId id="270" r:id="rId10"/>
    <p:sldId id="271" r:id="rId11"/>
    <p:sldId id="261" r:id="rId12"/>
    <p:sldId id="25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7"/>
  </p:normalViewPr>
  <p:slideViewPr>
    <p:cSldViewPr snapToGrid="0" snapToObjects="1">
      <p:cViewPr varScale="1">
        <p:scale>
          <a:sx n="103" d="100"/>
          <a:sy n="103" d="100"/>
        </p:scale>
        <p:origin x="18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D819FF-8826-489A-A274-56741D8872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CA"/>
        </a:p>
      </dgm:t>
    </dgm:pt>
    <dgm:pt modelId="{B7BF7E6F-CDFA-43A3-A391-DD1DF6D36F02}">
      <dgm:prSet phldrT="[Text]" custT="1"/>
      <dgm:spPr>
        <a:solidFill>
          <a:schemeClr val="accent5">
            <a:lumMod val="60000"/>
            <a:lumOff val="40000"/>
          </a:schemeClr>
        </a:solidFill>
        <a:ln>
          <a:solidFill>
            <a:schemeClr val="accent5">
              <a:lumMod val="60000"/>
              <a:lumOff val="40000"/>
            </a:schemeClr>
          </a:solidFill>
        </a:ln>
      </dgm:spPr>
      <dgm:t>
        <a:bodyPr/>
        <a:lstStyle/>
        <a:p>
          <a:r>
            <a:rPr lang="en-CA" sz="2800" dirty="0">
              <a:solidFill>
                <a:schemeClr val="tx1"/>
              </a:solidFill>
            </a:rPr>
            <a:t>Mission</a:t>
          </a:r>
          <a:endParaRPr lang="en-CA" sz="5200" dirty="0">
            <a:solidFill>
              <a:schemeClr val="tx1"/>
            </a:solidFill>
          </a:endParaRPr>
        </a:p>
      </dgm:t>
    </dgm:pt>
    <dgm:pt modelId="{128364DE-5DA9-40A9-8284-76842B4EE6DE}" type="parTrans" cxnId="{AA9DB178-C0E8-41BC-8918-519592DC60F1}">
      <dgm:prSet/>
      <dgm:spPr/>
      <dgm:t>
        <a:bodyPr/>
        <a:lstStyle/>
        <a:p>
          <a:endParaRPr lang="en-CA"/>
        </a:p>
      </dgm:t>
    </dgm:pt>
    <dgm:pt modelId="{99146304-695E-4582-A1FA-4A4879B27970}" type="sibTrans" cxnId="{AA9DB178-C0E8-41BC-8918-519592DC60F1}">
      <dgm:prSet/>
      <dgm:spPr/>
      <dgm:t>
        <a:bodyPr/>
        <a:lstStyle/>
        <a:p>
          <a:endParaRPr lang="en-CA"/>
        </a:p>
      </dgm:t>
    </dgm:pt>
    <dgm:pt modelId="{C6C3E3FC-8481-4544-9F8E-1A6FF77FE6D1}">
      <dgm:prSet phldrT="[Text]" custT="1"/>
      <dgm:spPr>
        <a:solidFill>
          <a:schemeClr val="accent5">
            <a:lumMod val="60000"/>
            <a:lumOff val="40000"/>
          </a:schemeClr>
        </a:solidFill>
        <a:ln>
          <a:solidFill>
            <a:schemeClr val="accent5">
              <a:lumMod val="60000"/>
              <a:lumOff val="40000"/>
            </a:schemeClr>
          </a:solidFill>
        </a:ln>
      </dgm:spPr>
      <dgm:t>
        <a:bodyPr/>
        <a:lstStyle/>
        <a:p>
          <a:r>
            <a:rPr lang="en-CA" sz="2800" dirty="0">
              <a:solidFill>
                <a:schemeClr val="tx1"/>
              </a:solidFill>
            </a:rPr>
            <a:t>Vision</a:t>
          </a:r>
          <a:endParaRPr lang="en-CA" sz="4800" dirty="0">
            <a:solidFill>
              <a:schemeClr val="tx1"/>
            </a:solidFill>
          </a:endParaRPr>
        </a:p>
      </dgm:t>
    </dgm:pt>
    <dgm:pt modelId="{CE804111-732B-4947-9DF3-00EBDEF850B4}" type="parTrans" cxnId="{D02F7E65-B147-41C8-9207-F2B402BE3DEB}">
      <dgm:prSet/>
      <dgm:spPr/>
      <dgm:t>
        <a:bodyPr/>
        <a:lstStyle/>
        <a:p>
          <a:endParaRPr lang="en-CA"/>
        </a:p>
      </dgm:t>
    </dgm:pt>
    <dgm:pt modelId="{2E34CA9D-72D0-4EC5-A102-8DF149EA9A21}" type="sibTrans" cxnId="{D02F7E65-B147-41C8-9207-F2B402BE3DEB}">
      <dgm:prSet/>
      <dgm:spPr/>
      <dgm:t>
        <a:bodyPr/>
        <a:lstStyle/>
        <a:p>
          <a:endParaRPr lang="en-CA"/>
        </a:p>
      </dgm:t>
    </dgm:pt>
    <dgm:pt modelId="{398D63CB-20B4-47CB-AC71-2AE6EA1E81B0}">
      <dgm:prSet phldrT="[Text]" custT="1"/>
      <dgm:spPr>
        <a:solidFill>
          <a:schemeClr val="accent5">
            <a:lumMod val="20000"/>
            <a:lumOff val="80000"/>
            <a:alpha val="90000"/>
          </a:schemeClr>
        </a:solidFill>
        <a:ln>
          <a:solidFill>
            <a:schemeClr val="accent5">
              <a:lumMod val="20000"/>
              <a:lumOff val="80000"/>
              <a:alpha val="90000"/>
            </a:schemeClr>
          </a:solidFill>
        </a:ln>
      </dgm:spPr>
      <dgm:t>
        <a:bodyPr/>
        <a:lstStyle/>
        <a:p>
          <a:r>
            <a:rPr lang="en-CA" sz="1400" dirty="0"/>
            <a:t>To be the national voice and professional home for the procurement and materiel management communities with the primary focus on the federal government of Canada.</a:t>
          </a:r>
        </a:p>
      </dgm:t>
    </dgm:pt>
    <dgm:pt modelId="{C83B5596-0090-4327-B7FA-259AE09CEF63}" type="parTrans" cxnId="{DAE28059-FA0A-4D4D-9F27-0374666E0487}">
      <dgm:prSet/>
      <dgm:spPr/>
      <dgm:t>
        <a:bodyPr/>
        <a:lstStyle/>
        <a:p>
          <a:endParaRPr lang="en-CA"/>
        </a:p>
      </dgm:t>
    </dgm:pt>
    <dgm:pt modelId="{809E06DD-EEE2-4EAA-90FF-AB1F6A058D58}" type="sibTrans" cxnId="{DAE28059-FA0A-4D4D-9F27-0374666E0487}">
      <dgm:prSet/>
      <dgm:spPr/>
      <dgm:t>
        <a:bodyPr/>
        <a:lstStyle/>
        <a:p>
          <a:endParaRPr lang="en-CA"/>
        </a:p>
      </dgm:t>
    </dgm:pt>
    <dgm:pt modelId="{56BC30F0-6110-430E-A98B-9ACD1B05A4B7}">
      <dgm:prSet phldrT="[Text]" custT="1"/>
      <dgm:spPr>
        <a:solidFill>
          <a:schemeClr val="accent5">
            <a:lumMod val="60000"/>
            <a:lumOff val="40000"/>
          </a:schemeClr>
        </a:solidFill>
        <a:ln>
          <a:solidFill>
            <a:schemeClr val="accent5">
              <a:lumMod val="60000"/>
              <a:lumOff val="40000"/>
            </a:schemeClr>
          </a:solidFill>
        </a:ln>
      </dgm:spPr>
      <dgm:t>
        <a:bodyPr/>
        <a:lstStyle/>
        <a:p>
          <a:r>
            <a:rPr lang="en-CA" sz="2800" dirty="0">
              <a:solidFill>
                <a:schemeClr val="tx1"/>
              </a:solidFill>
            </a:rPr>
            <a:t>Values</a:t>
          </a:r>
          <a:endParaRPr lang="en-CA" sz="3200" dirty="0">
            <a:solidFill>
              <a:schemeClr val="tx1"/>
            </a:solidFill>
          </a:endParaRPr>
        </a:p>
      </dgm:t>
    </dgm:pt>
    <dgm:pt modelId="{CCC8B607-0AB5-4407-A66E-4F3ED8A3FE28}" type="parTrans" cxnId="{F5028413-40E5-4980-8117-DECFF2C22603}">
      <dgm:prSet/>
      <dgm:spPr/>
      <dgm:t>
        <a:bodyPr/>
        <a:lstStyle/>
        <a:p>
          <a:endParaRPr lang="en-CA"/>
        </a:p>
      </dgm:t>
    </dgm:pt>
    <dgm:pt modelId="{BDB45DE3-1564-4239-BD99-339A3FD25EF8}" type="sibTrans" cxnId="{F5028413-40E5-4980-8117-DECFF2C22603}">
      <dgm:prSet/>
      <dgm:spPr/>
      <dgm:t>
        <a:bodyPr/>
        <a:lstStyle/>
        <a:p>
          <a:endParaRPr lang="en-CA"/>
        </a:p>
      </dgm:t>
    </dgm:pt>
    <dgm:pt modelId="{3C752654-D0BD-4F1F-BB56-D98E301072BA}">
      <dgm:prSet phldrT="[Text]" custT="1"/>
      <dgm:spPr>
        <a:solidFill>
          <a:schemeClr val="accent5">
            <a:lumMod val="20000"/>
            <a:lumOff val="80000"/>
            <a:alpha val="90000"/>
          </a:schemeClr>
        </a:solidFill>
        <a:ln>
          <a:solidFill>
            <a:schemeClr val="accent5">
              <a:lumMod val="20000"/>
              <a:lumOff val="80000"/>
              <a:alpha val="90000"/>
            </a:schemeClr>
          </a:solidFill>
        </a:ln>
      </dgm:spPr>
      <dgm:t>
        <a:bodyPr/>
        <a:lstStyle/>
        <a:p>
          <a:r>
            <a:rPr lang="en-CA" sz="1400" dirty="0"/>
            <a:t>We share the values of our members in promoting openness and transparency in all of our actions</a:t>
          </a:r>
          <a:r>
            <a:rPr lang="en-CA" sz="1200" dirty="0"/>
            <a:t>. </a:t>
          </a:r>
        </a:p>
      </dgm:t>
    </dgm:pt>
    <dgm:pt modelId="{ACDA8C44-A786-4C7B-B9FE-24B7D6EF5915}" type="parTrans" cxnId="{F2B6366C-5F1D-4864-8D84-6AF0AE986690}">
      <dgm:prSet/>
      <dgm:spPr/>
      <dgm:t>
        <a:bodyPr/>
        <a:lstStyle/>
        <a:p>
          <a:endParaRPr lang="en-CA"/>
        </a:p>
      </dgm:t>
    </dgm:pt>
    <dgm:pt modelId="{E5EBF32A-5458-417F-AF32-63617F476E8E}" type="sibTrans" cxnId="{F2B6366C-5F1D-4864-8D84-6AF0AE986690}">
      <dgm:prSet/>
      <dgm:spPr/>
      <dgm:t>
        <a:bodyPr/>
        <a:lstStyle/>
        <a:p>
          <a:endParaRPr lang="en-CA"/>
        </a:p>
      </dgm:t>
    </dgm:pt>
    <dgm:pt modelId="{B8451A0C-D6BA-BF49-A576-078863DAA955}">
      <dgm:prSet phldrT="[Text]" custT="1"/>
      <dgm:spPr>
        <a:solidFill>
          <a:schemeClr val="accent5">
            <a:lumMod val="20000"/>
            <a:lumOff val="80000"/>
          </a:schemeClr>
        </a:solidFill>
        <a:ln>
          <a:noFill/>
        </a:ln>
      </dgm:spPr>
      <dgm:t>
        <a:bodyPr/>
        <a:lstStyle/>
        <a:p>
          <a:r>
            <a:rPr lang="en-CA" sz="1400" dirty="0"/>
            <a:t>To advance and promote professionalism and effectiveness in the fields of procurement and materiel management within the federal public service, to advocate for recognition and engage capacity building for these communities, and to serve as a forum for information and best practices.</a:t>
          </a:r>
          <a:endParaRPr lang="en-CA" sz="5200" dirty="0">
            <a:solidFill>
              <a:schemeClr val="tx1"/>
            </a:solidFill>
          </a:endParaRPr>
        </a:p>
      </dgm:t>
    </dgm:pt>
    <dgm:pt modelId="{E4463AA2-83A4-2146-85AF-CE8174EA3703}" type="parTrans" cxnId="{2EA0592F-8E9A-E943-9450-16475A996EBE}">
      <dgm:prSet/>
      <dgm:spPr/>
      <dgm:t>
        <a:bodyPr/>
        <a:lstStyle/>
        <a:p>
          <a:endParaRPr lang="en-US"/>
        </a:p>
      </dgm:t>
    </dgm:pt>
    <dgm:pt modelId="{4EE68DBA-40E9-2B4A-AA2D-63582BD63098}" type="sibTrans" cxnId="{2EA0592F-8E9A-E943-9450-16475A996EBE}">
      <dgm:prSet/>
      <dgm:spPr/>
      <dgm:t>
        <a:bodyPr/>
        <a:lstStyle/>
        <a:p>
          <a:endParaRPr lang="en-US"/>
        </a:p>
      </dgm:t>
    </dgm:pt>
    <dgm:pt modelId="{D6C7C352-CB21-4D1D-AB37-9CC20906E8A3}" type="pres">
      <dgm:prSet presAssocID="{D5D819FF-8826-489A-A274-56741D887296}" presName="Name0" presStyleCnt="0">
        <dgm:presLayoutVars>
          <dgm:dir/>
          <dgm:animLvl val="lvl"/>
          <dgm:resizeHandles val="exact"/>
        </dgm:presLayoutVars>
      </dgm:prSet>
      <dgm:spPr/>
    </dgm:pt>
    <dgm:pt modelId="{69459919-3580-4191-A76C-7B145025FC68}" type="pres">
      <dgm:prSet presAssocID="{B7BF7E6F-CDFA-43A3-A391-DD1DF6D36F02}" presName="linNode" presStyleCnt="0"/>
      <dgm:spPr/>
    </dgm:pt>
    <dgm:pt modelId="{D5253DC0-5878-4F24-84EB-9504295E15AE}" type="pres">
      <dgm:prSet presAssocID="{B7BF7E6F-CDFA-43A3-A391-DD1DF6D36F02}" presName="parentText" presStyleLbl="node1" presStyleIdx="0" presStyleCnt="3" custScaleX="97406">
        <dgm:presLayoutVars>
          <dgm:chMax val="1"/>
          <dgm:bulletEnabled val="1"/>
        </dgm:presLayoutVars>
      </dgm:prSet>
      <dgm:spPr/>
    </dgm:pt>
    <dgm:pt modelId="{FA4D3A32-FBEB-4185-A4B7-EC38D35BA48B}" type="pres">
      <dgm:prSet presAssocID="{B7BF7E6F-CDFA-43A3-A391-DD1DF6D36F02}" presName="descendantText" presStyleLbl="alignAccFollowNode1" presStyleIdx="0" presStyleCnt="3" custScaleY="188671" custLinFactNeighborX="-563" custLinFactNeighborY="1659">
        <dgm:presLayoutVars>
          <dgm:bulletEnabled val="1"/>
        </dgm:presLayoutVars>
      </dgm:prSet>
      <dgm:spPr/>
    </dgm:pt>
    <dgm:pt modelId="{109682C1-FBD4-4A61-AEBA-37959228F69B}" type="pres">
      <dgm:prSet presAssocID="{99146304-695E-4582-A1FA-4A4879B27970}" presName="sp" presStyleCnt="0"/>
      <dgm:spPr/>
    </dgm:pt>
    <dgm:pt modelId="{0FD005FB-1F6D-4AD6-87B4-194C8AF3EB4F}" type="pres">
      <dgm:prSet presAssocID="{C6C3E3FC-8481-4544-9F8E-1A6FF77FE6D1}" presName="linNode" presStyleCnt="0"/>
      <dgm:spPr/>
    </dgm:pt>
    <dgm:pt modelId="{627B0C77-CBEC-4D40-B22E-A08CA737ABF6}" type="pres">
      <dgm:prSet presAssocID="{C6C3E3FC-8481-4544-9F8E-1A6FF77FE6D1}" presName="parentText" presStyleLbl="node1" presStyleIdx="1" presStyleCnt="3" custScaleX="96291" custScaleY="72648" custLinFactNeighborY="-6220">
        <dgm:presLayoutVars>
          <dgm:chMax val="1"/>
          <dgm:bulletEnabled val="1"/>
        </dgm:presLayoutVars>
      </dgm:prSet>
      <dgm:spPr/>
    </dgm:pt>
    <dgm:pt modelId="{06C3F1B4-9382-43AD-BA39-0AB23C9CC0B5}" type="pres">
      <dgm:prSet presAssocID="{C6C3E3FC-8481-4544-9F8E-1A6FF77FE6D1}" presName="descendantText" presStyleLbl="alignAccFollowNode1" presStyleIdx="1" presStyleCnt="3" custLinFactNeighborX="0" custLinFactNeighborY="1712">
        <dgm:presLayoutVars>
          <dgm:bulletEnabled val="1"/>
        </dgm:presLayoutVars>
      </dgm:prSet>
      <dgm:spPr/>
    </dgm:pt>
    <dgm:pt modelId="{D690E129-17E0-428C-BC86-FDB496264412}" type="pres">
      <dgm:prSet presAssocID="{2E34CA9D-72D0-4EC5-A102-8DF149EA9A21}" presName="sp" presStyleCnt="0"/>
      <dgm:spPr/>
    </dgm:pt>
    <dgm:pt modelId="{4B83B41B-A097-405B-AE21-B9D75935FA8D}" type="pres">
      <dgm:prSet presAssocID="{56BC30F0-6110-430E-A98B-9ACD1B05A4B7}" presName="linNode" presStyleCnt="0"/>
      <dgm:spPr/>
    </dgm:pt>
    <dgm:pt modelId="{B753BB36-0FDF-4F9E-9033-FF9A9B22797A}" type="pres">
      <dgm:prSet presAssocID="{56BC30F0-6110-430E-A98B-9ACD1B05A4B7}" presName="parentText" presStyleLbl="node1" presStyleIdx="2" presStyleCnt="3" custScaleX="96466" custScaleY="58068">
        <dgm:presLayoutVars>
          <dgm:chMax val="1"/>
          <dgm:bulletEnabled val="1"/>
        </dgm:presLayoutVars>
      </dgm:prSet>
      <dgm:spPr/>
    </dgm:pt>
    <dgm:pt modelId="{7927841C-3A8F-4900-9FC0-4DE98B12738D}" type="pres">
      <dgm:prSet presAssocID="{56BC30F0-6110-430E-A98B-9ACD1B05A4B7}" presName="descendantText" presStyleLbl="alignAccFollowNode1" presStyleIdx="2" presStyleCnt="3" custLinFactNeighborX="0" custLinFactNeighborY="1712">
        <dgm:presLayoutVars>
          <dgm:bulletEnabled val="1"/>
        </dgm:presLayoutVars>
      </dgm:prSet>
      <dgm:spPr/>
    </dgm:pt>
  </dgm:ptLst>
  <dgm:cxnLst>
    <dgm:cxn modelId="{1C015707-948B-EC4C-A69D-1E7C2E29D9EC}" type="presOf" srcId="{B8451A0C-D6BA-BF49-A576-078863DAA955}" destId="{FA4D3A32-FBEB-4185-A4B7-EC38D35BA48B}" srcOrd="0" destOrd="0" presId="urn:microsoft.com/office/officeart/2005/8/layout/vList5"/>
    <dgm:cxn modelId="{F5028413-40E5-4980-8117-DECFF2C22603}" srcId="{D5D819FF-8826-489A-A274-56741D887296}" destId="{56BC30F0-6110-430E-A98B-9ACD1B05A4B7}" srcOrd="2" destOrd="0" parTransId="{CCC8B607-0AB5-4407-A66E-4F3ED8A3FE28}" sibTransId="{BDB45DE3-1564-4239-BD99-339A3FD25EF8}"/>
    <dgm:cxn modelId="{2EA0592F-8E9A-E943-9450-16475A996EBE}" srcId="{B7BF7E6F-CDFA-43A3-A391-DD1DF6D36F02}" destId="{B8451A0C-D6BA-BF49-A576-078863DAA955}" srcOrd="0" destOrd="0" parTransId="{E4463AA2-83A4-2146-85AF-CE8174EA3703}" sibTransId="{4EE68DBA-40E9-2B4A-AA2D-63582BD63098}"/>
    <dgm:cxn modelId="{FB024831-69A1-354D-B826-5DB49E7B9ECC}" type="presOf" srcId="{B7BF7E6F-CDFA-43A3-A391-DD1DF6D36F02}" destId="{D5253DC0-5878-4F24-84EB-9504295E15AE}" srcOrd="0" destOrd="0" presId="urn:microsoft.com/office/officeart/2005/8/layout/vList5"/>
    <dgm:cxn modelId="{DAE28059-FA0A-4D4D-9F27-0374666E0487}" srcId="{C6C3E3FC-8481-4544-9F8E-1A6FF77FE6D1}" destId="{398D63CB-20B4-47CB-AC71-2AE6EA1E81B0}" srcOrd="0" destOrd="0" parTransId="{C83B5596-0090-4327-B7FA-259AE09CEF63}" sibTransId="{809E06DD-EEE2-4EAA-90FF-AB1F6A058D58}"/>
    <dgm:cxn modelId="{D02F7E65-B147-41C8-9207-F2B402BE3DEB}" srcId="{D5D819FF-8826-489A-A274-56741D887296}" destId="{C6C3E3FC-8481-4544-9F8E-1A6FF77FE6D1}" srcOrd="1" destOrd="0" parTransId="{CE804111-732B-4947-9DF3-00EBDEF850B4}" sibTransId="{2E34CA9D-72D0-4EC5-A102-8DF149EA9A21}"/>
    <dgm:cxn modelId="{F2B6366C-5F1D-4864-8D84-6AF0AE986690}" srcId="{56BC30F0-6110-430E-A98B-9ACD1B05A4B7}" destId="{3C752654-D0BD-4F1F-BB56-D98E301072BA}" srcOrd="0" destOrd="0" parTransId="{ACDA8C44-A786-4C7B-B9FE-24B7D6EF5915}" sibTransId="{E5EBF32A-5458-417F-AF32-63617F476E8E}"/>
    <dgm:cxn modelId="{1D679C6F-665A-F64A-8AD4-1E6353A61089}" type="presOf" srcId="{398D63CB-20B4-47CB-AC71-2AE6EA1E81B0}" destId="{06C3F1B4-9382-43AD-BA39-0AB23C9CC0B5}" srcOrd="0" destOrd="0" presId="urn:microsoft.com/office/officeart/2005/8/layout/vList5"/>
    <dgm:cxn modelId="{900DF973-15AB-A241-82C9-5F7104B002A6}" type="presOf" srcId="{C6C3E3FC-8481-4544-9F8E-1A6FF77FE6D1}" destId="{627B0C77-CBEC-4D40-B22E-A08CA737ABF6}" srcOrd="0" destOrd="0" presId="urn:microsoft.com/office/officeart/2005/8/layout/vList5"/>
    <dgm:cxn modelId="{AA9DB178-C0E8-41BC-8918-519592DC60F1}" srcId="{D5D819FF-8826-489A-A274-56741D887296}" destId="{B7BF7E6F-CDFA-43A3-A391-DD1DF6D36F02}" srcOrd="0" destOrd="0" parTransId="{128364DE-5DA9-40A9-8284-76842B4EE6DE}" sibTransId="{99146304-695E-4582-A1FA-4A4879B27970}"/>
    <dgm:cxn modelId="{06EAF081-B0AB-994C-B5A2-E336D2C74E00}" type="presOf" srcId="{56BC30F0-6110-430E-A98B-9ACD1B05A4B7}" destId="{B753BB36-0FDF-4F9E-9033-FF9A9B22797A}" srcOrd="0" destOrd="0" presId="urn:microsoft.com/office/officeart/2005/8/layout/vList5"/>
    <dgm:cxn modelId="{7C7C4DA1-691B-3A4F-859E-BA918AC95A93}" type="presOf" srcId="{3C752654-D0BD-4F1F-BB56-D98E301072BA}" destId="{7927841C-3A8F-4900-9FC0-4DE98B12738D}" srcOrd="0" destOrd="0" presId="urn:microsoft.com/office/officeart/2005/8/layout/vList5"/>
    <dgm:cxn modelId="{E62C4BD0-57D6-DA4E-A1E6-3BED3A687775}" type="presOf" srcId="{D5D819FF-8826-489A-A274-56741D887296}" destId="{D6C7C352-CB21-4D1D-AB37-9CC20906E8A3}" srcOrd="0" destOrd="0" presId="urn:microsoft.com/office/officeart/2005/8/layout/vList5"/>
    <dgm:cxn modelId="{22E1507B-17F0-0347-A0F9-127DCEB645D5}" type="presParOf" srcId="{D6C7C352-CB21-4D1D-AB37-9CC20906E8A3}" destId="{69459919-3580-4191-A76C-7B145025FC68}" srcOrd="0" destOrd="0" presId="urn:microsoft.com/office/officeart/2005/8/layout/vList5"/>
    <dgm:cxn modelId="{568F9545-A8EB-DB49-8BB5-907374D402E7}" type="presParOf" srcId="{69459919-3580-4191-A76C-7B145025FC68}" destId="{D5253DC0-5878-4F24-84EB-9504295E15AE}" srcOrd="0" destOrd="0" presId="urn:microsoft.com/office/officeart/2005/8/layout/vList5"/>
    <dgm:cxn modelId="{4DD32FBC-1C3B-7943-981E-BFC34AB9796E}" type="presParOf" srcId="{69459919-3580-4191-A76C-7B145025FC68}" destId="{FA4D3A32-FBEB-4185-A4B7-EC38D35BA48B}" srcOrd="1" destOrd="0" presId="urn:microsoft.com/office/officeart/2005/8/layout/vList5"/>
    <dgm:cxn modelId="{0BC36F8D-60D1-C047-A038-0BB4BC05ECD0}" type="presParOf" srcId="{D6C7C352-CB21-4D1D-AB37-9CC20906E8A3}" destId="{109682C1-FBD4-4A61-AEBA-37959228F69B}" srcOrd="1" destOrd="0" presId="urn:microsoft.com/office/officeart/2005/8/layout/vList5"/>
    <dgm:cxn modelId="{0A0E4328-766C-E748-84AA-75908632BBAF}" type="presParOf" srcId="{D6C7C352-CB21-4D1D-AB37-9CC20906E8A3}" destId="{0FD005FB-1F6D-4AD6-87B4-194C8AF3EB4F}" srcOrd="2" destOrd="0" presId="urn:microsoft.com/office/officeart/2005/8/layout/vList5"/>
    <dgm:cxn modelId="{A6EFE00C-7370-3F47-9621-B592908FFAF5}" type="presParOf" srcId="{0FD005FB-1F6D-4AD6-87B4-194C8AF3EB4F}" destId="{627B0C77-CBEC-4D40-B22E-A08CA737ABF6}" srcOrd="0" destOrd="0" presId="urn:microsoft.com/office/officeart/2005/8/layout/vList5"/>
    <dgm:cxn modelId="{142DAD51-F8BA-8040-890F-0E6851535AC6}" type="presParOf" srcId="{0FD005FB-1F6D-4AD6-87B4-194C8AF3EB4F}" destId="{06C3F1B4-9382-43AD-BA39-0AB23C9CC0B5}" srcOrd="1" destOrd="0" presId="urn:microsoft.com/office/officeart/2005/8/layout/vList5"/>
    <dgm:cxn modelId="{375BF402-7F74-5E4C-8FF6-ABC940389682}" type="presParOf" srcId="{D6C7C352-CB21-4D1D-AB37-9CC20906E8A3}" destId="{D690E129-17E0-428C-BC86-FDB496264412}" srcOrd="3" destOrd="0" presId="urn:microsoft.com/office/officeart/2005/8/layout/vList5"/>
    <dgm:cxn modelId="{236ADCC4-00A3-284E-B34F-B833296F8BE7}" type="presParOf" srcId="{D6C7C352-CB21-4D1D-AB37-9CC20906E8A3}" destId="{4B83B41B-A097-405B-AE21-B9D75935FA8D}" srcOrd="4" destOrd="0" presId="urn:microsoft.com/office/officeart/2005/8/layout/vList5"/>
    <dgm:cxn modelId="{B0CA6FEB-6908-DB47-BB59-64768B77CFF1}" type="presParOf" srcId="{4B83B41B-A097-405B-AE21-B9D75935FA8D}" destId="{B753BB36-0FDF-4F9E-9033-FF9A9B22797A}" srcOrd="0" destOrd="0" presId="urn:microsoft.com/office/officeart/2005/8/layout/vList5"/>
    <dgm:cxn modelId="{6A3CA1E4-7289-8840-A838-064219DCC8E7}" type="presParOf" srcId="{4B83B41B-A097-405B-AE21-B9D75935FA8D}" destId="{7927841C-3A8F-4900-9FC0-4DE98B12738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7A6B403-91BF-4096-9869-EFE75ED244FD}"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CA"/>
        </a:p>
      </dgm:t>
    </dgm:pt>
    <dgm:pt modelId="{C6AD5B63-6F65-42F1-90A2-4C78874CEB9A}">
      <dgm:prSet custT="1"/>
      <dgm:spPr/>
      <dgm:t>
        <a:bodyPr/>
        <a:lstStyle/>
        <a:p>
          <a:pPr rtl="0"/>
          <a:r>
            <a:rPr lang="en-CA" sz="1600" dirty="0"/>
            <a:t>Get expert advice from senior leaders</a:t>
          </a:r>
        </a:p>
      </dgm:t>
    </dgm:pt>
    <dgm:pt modelId="{CEFB5184-F001-4453-AA4B-06D61632F7BC}" type="parTrans" cxnId="{CEEBD8E9-AF5C-4C5B-ABC2-E4BB7457FA6A}">
      <dgm:prSet/>
      <dgm:spPr/>
      <dgm:t>
        <a:bodyPr/>
        <a:lstStyle/>
        <a:p>
          <a:endParaRPr lang="en-CA"/>
        </a:p>
      </dgm:t>
    </dgm:pt>
    <dgm:pt modelId="{7F73A243-C24B-494A-88C3-B7570D67308D}" type="sibTrans" cxnId="{CEEBD8E9-AF5C-4C5B-ABC2-E4BB7457FA6A}">
      <dgm:prSet/>
      <dgm:spPr/>
      <dgm:t>
        <a:bodyPr/>
        <a:lstStyle/>
        <a:p>
          <a:endParaRPr lang="en-CA"/>
        </a:p>
      </dgm:t>
    </dgm:pt>
    <dgm:pt modelId="{D2B8776D-6D79-4ECE-B2DF-8FD6952250D5}">
      <dgm:prSet custT="1"/>
      <dgm:spPr/>
      <dgm:t>
        <a:bodyPr/>
        <a:lstStyle/>
        <a:p>
          <a:pPr rtl="0"/>
          <a:r>
            <a:rPr lang="en-CA" sz="1600" dirty="0"/>
            <a:t>Acquire technical skills</a:t>
          </a:r>
        </a:p>
      </dgm:t>
    </dgm:pt>
    <dgm:pt modelId="{549AF53D-BA74-4D2E-865A-96BEDCDD1DF7}" type="parTrans" cxnId="{22D42D2B-4225-4D59-82FD-C917B1905575}">
      <dgm:prSet/>
      <dgm:spPr/>
      <dgm:t>
        <a:bodyPr/>
        <a:lstStyle/>
        <a:p>
          <a:endParaRPr lang="en-CA"/>
        </a:p>
      </dgm:t>
    </dgm:pt>
    <dgm:pt modelId="{1E49E6C0-3AE8-4A09-9EF7-CA82684F9FD8}" type="sibTrans" cxnId="{22D42D2B-4225-4D59-82FD-C917B1905575}">
      <dgm:prSet/>
      <dgm:spPr/>
      <dgm:t>
        <a:bodyPr/>
        <a:lstStyle/>
        <a:p>
          <a:endParaRPr lang="en-CA"/>
        </a:p>
      </dgm:t>
    </dgm:pt>
    <dgm:pt modelId="{5C5D48F0-C736-43D8-8913-54CA239B5F9F}">
      <dgm:prSet custT="1"/>
      <dgm:spPr/>
      <dgm:t>
        <a:bodyPr/>
        <a:lstStyle/>
        <a:p>
          <a:pPr rtl="0"/>
          <a:r>
            <a:rPr lang="en-CA" sz="1600" dirty="0"/>
            <a:t>Exploring to new technological trends</a:t>
          </a:r>
        </a:p>
      </dgm:t>
    </dgm:pt>
    <dgm:pt modelId="{EB1E6428-D922-44E7-AEDA-59E4D22E56A7}" type="parTrans" cxnId="{B041712A-1BCA-411F-BD4B-315D1B89F499}">
      <dgm:prSet/>
      <dgm:spPr/>
      <dgm:t>
        <a:bodyPr/>
        <a:lstStyle/>
        <a:p>
          <a:endParaRPr lang="en-CA"/>
        </a:p>
      </dgm:t>
    </dgm:pt>
    <dgm:pt modelId="{5CD5C5C6-0E6B-46EB-939D-AE7F551C477F}" type="sibTrans" cxnId="{B041712A-1BCA-411F-BD4B-315D1B89F499}">
      <dgm:prSet/>
      <dgm:spPr/>
      <dgm:t>
        <a:bodyPr/>
        <a:lstStyle/>
        <a:p>
          <a:endParaRPr lang="en-CA"/>
        </a:p>
      </dgm:t>
    </dgm:pt>
    <dgm:pt modelId="{422557F7-1D8E-4294-B87E-4D91414E2583}">
      <dgm:prSet custT="1"/>
      <dgm:spPr/>
      <dgm:t>
        <a:bodyPr/>
        <a:lstStyle/>
        <a:p>
          <a:pPr rtl="0"/>
          <a:r>
            <a:rPr lang="en-CA" sz="1600" dirty="0"/>
            <a:t>View your organization from a different perspective</a:t>
          </a:r>
        </a:p>
      </dgm:t>
    </dgm:pt>
    <dgm:pt modelId="{8DB5157F-8526-4051-B072-96E184E05B16}" type="parTrans" cxnId="{A6E764C6-FBBC-4A60-AB62-1256537D2549}">
      <dgm:prSet/>
      <dgm:spPr/>
      <dgm:t>
        <a:bodyPr/>
        <a:lstStyle/>
        <a:p>
          <a:endParaRPr lang="en-CA"/>
        </a:p>
      </dgm:t>
    </dgm:pt>
    <dgm:pt modelId="{E5BE3E8B-6A30-4D12-8EE3-A18FBE1823F8}" type="sibTrans" cxnId="{A6E764C6-FBBC-4A60-AB62-1256537D2549}">
      <dgm:prSet/>
      <dgm:spPr/>
      <dgm:t>
        <a:bodyPr/>
        <a:lstStyle/>
        <a:p>
          <a:endParaRPr lang="en-CA"/>
        </a:p>
      </dgm:t>
    </dgm:pt>
    <dgm:pt modelId="{84AF1E41-7CB6-4A93-A7CA-8297784F73FF}">
      <dgm:prSet custT="1"/>
      <dgm:spPr/>
      <dgm:t>
        <a:bodyPr/>
        <a:lstStyle/>
        <a:p>
          <a:pPr rtl="0"/>
          <a:r>
            <a:rPr lang="en-CA" sz="1600" dirty="0"/>
            <a:t>Access a network of skills professionals</a:t>
          </a:r>
        </a:p>
      </dgm:t>
    </dgm:pt>
    <dgm:pt modelId="{12C4FC16-EAF5-43FA-B9E6-4AE21429DBA4}" type="parTrans" cxnId="{B8615C1C-9E43-43C8-9764-3DCDDC1A620B}">
      <dgm:prSet/>
      <dgm:spPr/>
      <dgm:t>
        <a:bodyPr/>
        <a:lstStyle/>
        <a:p>
          <a:endParaRPr lang="en-CA"/>
        </a:p>
      </dgm:t>
    </dgm:pt>
    <dgm:pt modelId="{AAD0EF48-DE15-4AAF-A5B4-C4091AA8809D}" type="sibTrans" cxnId="{B8615C1C-9E43-43C8-9764-3DCDDC1A620B}">
      <dgm:prSet/>
      <dgm:spPr/>
      <dgm:t>
        <a:bodyPr/>
        <a:lstStyle/>
        <a:p>
          <a:endParaRPr lang="en-CA"/>
        </a:p>
      </dgm:t>
    </dgm:pt>
    <dgm:pt modelId="{ABADF950-01B2-4438-BBDD-E7E04786FE03}">
      <dgm:prSet custT="1"/>
      <dgm:spPr/>
      <dgm:t>
        <a:bodyPr/>
        <a:lstStyle/>
        <a:p>
          <a:pPr rtl="0"/>
          <a:r>
            <a:rPr lang="en-CA" sz="1600" dirty="0"/>
            <a:t>Receive guidance on HR selection processes</a:t>
          </a:r>
        </a:p>
      </dgm:t>
    </dgm:pt>
    <dgm:pt modelId="{F8DBEC66-4840-4A59-8768-F314E0ACE0E2}" type="parTrans" cxnId="{BE931EA5-D03F-4AFC-AC6E-92C416FEE8EB}">
      <dgm:prSet/>
      <dgm:spPr/>
      <dgm:t>
        <a:bodyPr/>
        <a:lstStyle/>
        <a:p>
          <a:endParaRPr lang="en-CA"/>
        </a:p>
      </dgm:t>
    </dgm:pt>
    <dgm:pt modelId="{475F86C4-7E92-46BB-BB65-7776B7DD6BFF}" type="sibTrans" cxnId="{BE931EA5-D03F-4AFC-AC6E-92C416FEE8EB}">
      <dgm:prSet/>
      <dgm:spPr/>
      <dgm:t>
        <a:bodyPr/>
        <a:lstStyle/>
        <a:p>
          <a:endParaRPr lang="en-CA"/>
        </a:p>
      </dgm:t>
    </dgm:pt>
    <dgm:pt modelId="{6E428EAB-D342-4AA1-AADA-56A8BA40AC33}">
      <dgm:prSet custT="1"/>
      <dgm:spPr/>
      <dgm:t>
        <a:bodyPr/>
        <a:lstStyle/>
        <a:p>
          <a:pPr rtl="0"/>
          <a:r>
            <a:rPr lang="en-CA" sz="1600" dirty="0"/>
            <a:t>Receive assistance on long term career planning</a:t>
          </a:r>
        </a:p>
      </dgm:t>
    </dgm:pt>
    <dgm:pt modelId="{269F7A61-8E4A-459E-B0FD-8BDD212FA4C5}" type="sibTrans" cxnId="{0EE096DF-F85A-4CDF-9CE4-D7CAE9C2A3DF}">
      <dgm:prSet/>
      <dgm:spPr/>
      <dgm:t>
        <a:bodyPr/>
        <a:lstStyle/>
        <a:p>
          <a:endParaRPr lang="en-CA"/>
        </a:p>
      </dgm:t>
    </dgm:pt>
    <dgm:pt modelId="{2D7A5B41-BA60-4A16-A9CA-34B690973C84}" type="parTrans" cxnId="{0EE096DF-F85A-4CDF-9CE4-D7CAE9C2A3DF}">
      <dgm:prSet/>
      <dgm:spPr/>
      <dgm:t>
        <a:bodyPr/>
        <a:lstStyle/>
        <a:p>
          <a:endParaRPr lang="en-CA"/>
        </a:p>
      </dgm:t>
    </dgm:pt>
    <dgm:pt modelId="{2944545E-CBD5-E14D-A6A6-8AD50C7A2DF5}">
      <dgm:prSet custT="1"/>
      <dgm:spPr/>
    </dgm:pt>
    <dgm:pt modelId="{4071A5DB-BE6D-3848-A4C1-FC450BDA7CB1}" type="sibTrans" cxnId="{C0841EC9-A08D-C047-B77E-1EAC8D87AA48}">
      <dgm:prSet/>
      <dgm:spPr/>
      <dgm:t>
        <a:bodyPr/>
        <a:lstStyle/>
        <a:p>
          <a:endParaRPr lang="en-US"/>
        </a:p>
      </dgm:t>
    </dgm:pt>
    <dgm:pt modelId="{22299AD3-D855-734B-8C94-D0E252AC17AF}" type="parTrans" cxnId="{C0841EC9-A08D-C047-B77E-1EAC8D87AA48}">
      <dgm:prSet/>
      <dgm:spPr/>
      <dgm:t>
        <a:bodyPr/>
        <a:lstStyle/>
        <a:p>
          <a:endParaRPr lang="en-US"/>
        </a:p>
      </dgm:t>
    </dgm:pt>
    <dgm:pt modelId="{8793FD97-559F-41D4-85A9-F5C243375CFB}" type="pres">
      <dgm:prSet presAssocID="{D7A6B403-91BF-4096-9869-EFE75ED244FD}" presName="compositeShape" presStyleCnt="0">
        <dgm:presLayoutVars>
          <dgm:chMax val="7"/>
          <dgm:dir/>
          <dgm:resizeHandles val="exact"/>
        </dgm:presLayoutVars>
      </dgm:prSet>
      <dgm:spPr/>
    </dgm:pt>
    <dgm:pt modelId="{CF4FFC60-CC8B-4ED1-A5E6-2BEB31ADB1C2}" type="pres">
      <dgm:prSet presAssocID="{C6AD5B63-6F65-42F1-90A2-4C78874CEB9A}" presName="circ1" presStyleLbl="vennNode1" presStyleIdx="0" presStyleCnt="7"/>
      <dgm:spPr>
        <a:solidFill>
          <a:schemeClr val="accent5">
            <a:lumMod val="40000"/>
            <a:lumOff val="60000"/>
            <a:alpha val="50000"/>
          </a:schemeClr>
        </a:solidFill>
        <a:ln>
          <a:solidFill>
            <a:schemeClr val="accent5">
              <a:lumMod val="60000"/>
              <a:lumOff val="40000"/>
            </a:schemeClr>
          </a:solidFill>
        </a:ln>
      </dgm:spPr>
    </dgm:pt>
    <dgm:pt modelId="{D4504101-637B-4016-A42D-4DDE9F9A954E}" type="pres">
      <dgm:prSet presAssocID="{C6AD5B63-6F65-42F1-90A2-4C78874CEB9A}" presName="circ1Tx" presStyleLbl="revTx" presStyleIdx="0" presStyleCnt="0" custLinFactNeighborX="2067" custLinFactNeighborY="21879">
        <dgm:presLayoutVars>
          <dgm:chMax val="0"/>
          <dgm:chPref val="0"/>
          <dgm:bulletEnabled val="1"/>
        </dgm:presLayoutVars>
      </dgm:prSet>
      <dgm:spPr/>
    </dgm:pt>
    <dgm:pt modelId="{B463980F-60D1-4693-9B15-1DDF65583786}" type="pres">
      <dgm:prSet presAssocID="{D2B8776D-6D79-4ECE-B2DF-8FD6952250D5}" presName="circ2" presStyleLbl="vennNode1" presStyleIdx="1" presStyleCnt="7"/>
      <dgm:spPr>
        <a:solidFill>
          <a:schemeClr val="accent5">
            <a:lumMod val="40000"/>
            <a:lumOff val="60000"/>
            <a:alpha val="50000"/>
          </a:schemeClr>
        </a:solidFill>
        <a:ln>
          <a:solidFill>
            <a:schemeClr val="accent5">
              <a:lumMod val="60000"/>
              <a:lumOff val="40000"/>
            </a:schemeClr>
          </a:solidFill>
        </a:ln>
      </dgm:spPr>
    </dgm:pt>
    <dgm:pt modelId="{3EEE49F0-2C94-457D-98DF-0AD05679B80C}" type="pres">
      <dgm:prSet presAssocID="{D2B8776D-6D79-4ECE-B2DF-8FD6952250D5}" presName="circ2Tx" presStyleLbl="revTx" presStyleIdx="0" presStyleCnt="0" custLinFactNeighborX="-1799" custLinFactNeighborY="-15945">
        <dgm:presLayoutVars>
          <dgm:chMax val="0"/>
          <dgm:chPref val="0"/>
          <dgm:bulletEnabled val="1"/>
        </dgm:presLayoutVars>
      </dgm:prSet>
      <dgm:spPr/>
    </dgm:pt>
    <dgm:pt modelId="{2EC33098-1AD1-4EE4-ADEE-36577226E7C5}" type="pres">
      <dgm:prSet presAssocID="{5C5D48F0-C736-43D8-8913-54CA239B5F9F}" presName="circ3" presStyleLbl="vennNode1" presStyleIdx="2" presStyleCnt="7"/>
      <dgm:spPr>
        <a:solidFill>
          <a:schemeClr val="accent5">
            <a:lumMod val="40000"/>
            <a:lumOff val="60000"/>
            <a:alpha val="50000"/>
          </a:schemeClr>
        </a:solidFill>
        <a:ln>
          <a:solidFill>
            <a:schemeClr val="accent5">
              <a:lumMod val="60000"/>
              <a:lumOff val="40000"/>
            </a:schemeClr>
          </a:solidFill>
        </a:ln>
      </dgm:spPr>
    </dgm:pt>
    <dgm:pt modelId="{F0B79A0D-D491-4263-9EC2-69C5189A6FD9}" type="pres">
      <dgm:prSet presAssocID="{5C5D48F0-C736-43D8-8913-54CA239B5F9F}" presName="circ3Tx" presStyleLbl="revTx" presStyleIdx="0" presStyleCnt="0" custLinFactNeighborX="-11639" custLinFactNeighborY="43715">
        <dgm:presLayoutVars>
          <dgm:chMax val="0"/>
          <dgm:chPref val="0"/>
          <dgm:bulletEnabled val="1"/>
        </dgm:presLayoutVars>
      </dgm:prSet>
      <dgm:spPr/>
    </dgm:pt>
    <dgm:pt modelId="{7AA8B51A-5F37-4F8B-A4E0-1929613A6473}" type="pres">
      <dgm:prSet presAssocID="{422557F7-1D8E-4294-B87E-4D91414E2583}" presName="circ4" presStyleLbl="vennNode1" presStyleIdx="3" presStyleCnt="7"/>
      <dgm:spPr>
        <a:solidFill>
          <a:schemeClr val="accent5">
            <a:lumMod val="40000"/>
            <a:lumOff val="60000"/>
            <a:alpha val="50000"/>
          </a:schemeClr>
        </a:solidFill>
        <a:ln>
          <a:solidFill>
            <a:schemeClr val="accent5">
              <a:lumMod val="60000"/>
              <a:lumOff val="40000"/>
            </a:schemeClr>
          </a:solidFill>
        </a:ln>
      </dgm:spPr>
    </dgm:pt>
    <dgm:pt modelId="{FB93B0D5-8A59-4A48-9121-25F4B30C3C26}" type="pres">
      <dgm:prSet presAssocID="{422557F7-1D8E-4294-B87E-4D91414E2583}" presName="circ4Tx" presStyleLbl="revTx" presStyleIdx="0" presStyleCnt="0" custScaleX="159563" custLinFactNeighborX="-91175" custLinFactNeighborY="0">
        <dgm:presLayoutVars>
          <dgm:chMax val="0"/>
          <dgm:chPref val="0"/>
          <dgm:bulletEnabled val="1"/>
        </dgm:presLayoutVars>
      </dgm:prSet>
      <dgm:spPr/>
    </dgm:pt>
    <dgm:pt modelId="{960823E9-5762-44F9-806B-C8C1528EEA60}" type="pres">
      <dgm:prSet presAssocID="{84AF1E41-7CB6-4A93-A7CA-8297784F73FF}" presName="circ5" presStyleLbl="vennNode1" presStyleIdx="4" presStyleCnt="7"/>
      <dgm:spPr>
        <a:solidFill>
          <a:schemeClr val="accent5">
            <a:lumMod val="40000"/>
            <a:lumOff val="60000"/>
            <a:alpha val="50000"/>
          </a:schemeClr>
        </a:solidFill>
        <a:ln>
          <a:solidFill>
            <a:schemeClr val="accent5">
              <a:lumMod val="60000"/>
              <a:lumOff val="40000"/>
            </a:schemeClr>
          </a:solidFill>
        </a:ln>
      </dgm:spPr>
    </dgm:pt>
    <dgm:pt modelId="{6811789F-4B4C-4D01-9AB4-FBB4F03ED73C}" type="pres">
      <dgm:prSet presAssocID="{84AF1E41-7CB6-4A93-A7CA-8297784F73FF}" presName="circ5Tx" presStyleLbl="revTx" presStyleIdx="0" presStyleCnt="0" custLinFactNeighborX="-20783" custLinFactNeighborY="-60599">
        <dgm:presLayoutVars>
          <dgm:chMax val="0"/>
          <dgm:chPref val="0"/>
          <dgm:bulletEnabled val="1"/>
        </dgm:presLayoutVars>
      </dgm:prSet>
      <dgm:spPr/>
    </dgm:pt>
    <dgm:pt modelId="{B0AB14BF-AC52-4968-A400-E8F0B9AE110C}" type="pres">
      <dgm:prSet presAssocID="{ABADF950-01B2-4438-BBDD-E7E04786FE03}" presName="circ6" presStyleLbl="vennNode1" presStyleIdx="5" presStyleCnt="7"/>
      <dgm:spPr>
        <a:solidFill>
          <a:schemeClr val="accent5">
            <a:lumMod val="40000"/>
            <a:lumOff val="60000"/>
            <a:alpha val="50000"/>
          </a:schemeClr>
        </a:solidFill>
        <a:ln>
          <a:solidFill>
            <a:schemeClr val="accent5">
              <a:lumMod val="60000"/>
              <a:lumOff val="40000"/>
            </a:schemeClr>
          </a:solidFill>
        </a:ln>
      </dgm:spPr>
    </dgm:pt>
    <dgm:pt modelId="{29255077-D30B-4021-9F47-01EB7FFC8206}" type="pres">
      <dgm:prSet presAssocID="{ABADF950-01B2-4438-BBDD-E7E04786FE03}" presName="circ6Tx" presStyleLbl="revTx" presStyleIdx="0" presStyleCnt="0" custLinFactNeighborY="-35186">
        <dgm:presLayoutVars>
          <dgm:chMax val="0"/>
          <dgm:chPref val="0"/>
          <dgm:bulletEnabled val="1"/>
        </dgm:presLayoutVars>
      </dgm:prSet>
      <dgm:spPr/>
    </dgm:pt>
    <dgm:pt modelId="{1A490475-0FA0-45C6-8869-0A4240AFCFE0}" type="pres">
      <dgm:prSet presAssocID="{6E428EAB-D342-4AA1-AADA-56A8BA40AC33}" presName="circ7" presStyleLbl="vennNode1" presStyleIdx="6" presStyleCnt="7"/>
      <dgm:spPr>
        <a:solidFill>
          <a:schemeClr val="accent5">
            <a:lumMod val="40000"/>
            <a:lumOff val="60000"/>
            <a:alpha val="50000"/>
          </a:schemeClr>
        </a:solidFill>
        <a:ln>
          <a:solidFill>
            <a:schemeClr val="accent5">
              <a:lumMod val="60000"/>
              <a:lumOff val="40000"/>
            </a:schemeClr>
          </a:solidFill>
        </a:ln>
      </dgm:spPr>
    </dgm:pt>
    <dgm:pt modelId="{50D586B4-3056-4B92-A86D-DFA2C20381CC}" type="pres">
      <dgm:prSet presAssocID="{6E428EAB-D342-4AA1-AADA-56A8BA40AC33}" presName="circ7Tx" presStyleLbl="revTx" presStyleIdx="0" presStyleCnt="0" custLinFactNeighborX="2229" custLinFactNeighborY="-18223">
        <dgm:presLayoutVars>
          <dgm:chMax val="0"/>
          <dgm:chPref val="0"/>
          <dgm:bulletEnabled val="1"/>
        </dgm:presLayoutVars>
      </dgm:prSet>
      <dgm:spPr/>
    </dgm:pt>
  </dgm:ptLst>
  <dgm:cxnLst>
    <dgm:cxn modelId="{70AD4706-E110-2F4F-8B7B-EFA3E39901FE}" type="presOf" srcId="{C6AD5B63-6F65-42F1-90A2-4C78874CEB9A}" destId="{D4504101-637B-4016-A42D-4DDE9F9A954E}" srcOrd="0" destOrd="0" presId="urn:microsoft.com/office/officeart/2005/8/layout/venn1"/>
    <dgm:cxn modelId="{B8615C1C-9E43-43C8-9764-3DCDDC1A620B}" srcId="{D7A6B403-91BF-4096-9869-EFE75ED244FD}" destId="{84AF1E41-7CB6-4A93-A7CA-8297784F73FF}" srcOrd="4" destOrd="0" parTransId="{12C4FC16-EAF5-43FA-B9E6-4AE21429DBA4}" sibTransId="{AAD0EF48-DE15-4AAF-A5B4-C4091AA8809D}"/>
    <dgm:cxn modelId="{B041712A-1BCA-411F-BD4B-315D1B89F499}" srcId="{D7A6B403-91BF-4096-9869-EFE75ED244FD}" destId="{5C5D48F0-C736-43D8-8913-54CA239B5F9F}" srcOrd="2" destOrd="0" parTransId="{EB1E6428-D922-44E7-AEDA-59E4D22E56A7}" sibTransId="{5CD5C5C6-0E6B-46EB-939D-AE7F551C477F}"/>
    <dgm:cxn modelId="{22D42D2B-4225-4D59-82FD-C917B1905575}" srcId="{D7A6B403-91BF-4096-9869-EFE75ED244FD}" destId="{D2B8776D-6D79-4ECE-B2DF-8FD6952250D5}" srcOrd="1" destOrd="0" parTransId="{549AF53D-BA74-4D2E-865A-96BEDCDD1DF7}" sibTransId="{1E49E6C0-3AE8-4A09-9EF7-CA82684F9FD8}"/>
    <dgm:cxn modelId="{FF134F31-8459-FB41-9545-DFC49782CA62}" type="presOf" srcId="{ABADF950-01B2-4438-BBDD-E7E04786FE03}" destId="{29255077-D30B-4021-9F47-01EB7FFC8206}" srcOrd="0" destOrd="0" presId="urn:microsoft.com/office/officeart/2005/8/layout/venn1"/>
    <dgm:cxn modelId="{22BAA56B-0A09-F64E-BBBA-8E71CE6F5A4A}" type="presOf" srcId="{D2B8776D-6D79-4ECE-B2DF-8FD6952250D5}" destId="{3EEE49F0-2C94-457D-98DF-0AD05679B80C}" srcOrd="0" destOrd="0" presId="urn:microsoft.com/office/officeart/2005/8/layout/venn1"/>
    <dgm:cxn modelId="{29B3D38B-C8DF-2940-A4BB-B774B030FBF3}" type="presOf" srcId="{84AF1E41-7CB6-4A93-A7CA-8297784F73FF}" destId="{6811789F-4B4C-4D01-9AB4-FBB4F03ED73C}" srcOrd="0" destOrd="0" presId="urn:microsoft.com/office/officeart/2005/8/layout/venn1"/>
    <dgm:cxn modelId="{77C25B97-0BC9-264A-A208-5925B827CEEB}" type="presOf" srcId="{D7A6B403-91BF-4096-9869-EFE75ED244FD}" destId="{8793FD97-559F-41D4-85A9-F5C243375CFB}" srcOrd="0" destOrd="0" presId="urn:microsoft.com/office/officeart/2005/8/layout/venn1"/>
    <dgm:cxn modelId="{BE931EA5-D03F-4AFC-AC6E-92C416FEE8EB}" srcId="{D7A6B403-91BF-4096-9869-EFE75ED244FD}" destId="{ABADF950-01B2-4438-BBDD-E7E04786FE03}" srcOrd="5" destOrd="0" parTransId="{F8DBEC66-4840-4A59-8768-F314E0ACE0E2}" sibTransId="{475F86C4-7E92-46BB-BB65-7776B7DD6BFF}"/>
    <dgm:cxn modelId="{A6E764C6-FBBC-4A60-AB62-1256537D2549}" srcId="{D7A6B403-91BF-4096-9869-EFE75ED244FD}" destId="{422557F7-1D8E-4294-B87E-4D91414E2583}" srcOrd="3" destOrd="0" parTransId="{8DB5157F-8526-4051-B072-96E184E05B16}" sibTransId="{E5BE3E8B-6A30-4D12-8EE3-A18FBE1823F8}"/>
    <dgm:cxn modelId="{C0841EC9-A08D-C047-B77E-1EAC8D87AA48}" srcId="{D7A6B403-91BF-4096-9869-EFE75ED244FD}" destId="{2944545E-CBD5-E14D-A6A6-8AD50C7A2DF5}" srcOrd="7" destOrd="0" parTransId="{22299AD3-D855-734B-8C94-D0E252AC17AF}" sibTransId="{4071A5DB-BE6D-3848-A4C1-FC450BDA7CB1}"/>
    <dgm:cxn modelId="{0EE096DF-F85A-4CDF-9CE4-D7CAE9C2A3DF}" srcId="{D7A6B403-91BF-4096-9869-EFE75ED244FD}" destId="{6E428EAB-D342-4AA1-AADA-56A8BA40AC33}" srcOrd="6" destOrd="0" parTransId="{2D7A5B41-BA60-4A16-A9CA-34B690973C84}" sibTransId="{269F7A61-8E4A-459E-B0FD-8BDD212FA4C5}"/>
    <dgm:cxn modelId="{CEEBD8E9-AF5C-4C5B-ABC2-E4BB7457FA6A}" srcId="{D7A6B403-91BF-4096-9869-EFE75ED244FD}" destId="{C6AD5B63-6F65-42F1-90A2-4C78874CEB9A}" srcOrd="0" destOrd="0" parTransId="{CEFB5184-F001-4453-AA4B-06D61632F7BC}" sibTransId="{7F73A243-C24B-494A-88C3-B7570D67308D}"/>
    <dgm:cxn modelId="{6EBBC3F0-B076-6942-972F-E14F3555D617}" type="presOf" srcId="{5C5D48F0-C736-43D8-8913-54CA239B5F9F}" destId="{F0B79A0D-D491-4263-9EC2-69C5189A6FD9}" srcOrd="0" destOrd="0" presId="urn:microsoft.com/office/officeart/2005/8/layout/venn1"/>
    <dgm:cxn modelId="{E5E3A3F5-4310-5D4A-9BC9-9B9C481032BB}" type="presOf" srcId="{6E428EAB-D342-4AA1-AADA-56A8BA40AC33}" destId="{50D586B4-3056-4B92-A86D-DFA2C20381CC}" srcOrd="0" destOrd="0" presId="urn:microsoft.com/office/officeart/2005/8/layout/venn1"/>
    <dgm:cxn modelId="{200B61FE-1350-984E-AC34-2E128E70E33A}" type="presOf" srcId="{422557F7-1D8E-4294-B87E-4D91414E2583}" destId="{FB93B0D5-8A59-4A48-9121-25F4B30C3C26}" srcOrd="0" destOrd="0" presId="urn:microsoft.com/office/officeart/2005/8/layout/venn1"/>
    <dgm:cxn modelId="{3902FF75-42D3-3C45-86BA-F9C68178F1F4}" type="presParOf" srcId="{8793FD97-559F-41D4-85A9-F5C243375CFB}" destId="{CF4FFC60-CC8B-4ED1-A5E6-2BEB31ADB1C2}" srcOrd="0" destOrd="0" presId="urn:microsoft.com/office/officeart/2005/8/layout/venn1"/>
    <dgm:cxn modelId="{BAAF83AF-3933-B149-9685-654077456CF0}" type="presParOf" srcId="{8793FD97-559F-41D4-85A9-F5C243375CFB}" destId="{D4504101-637B-4016-A42D-4DDE9F9A954E}" srcOrd="1" destOrd="0" presId="urn:microsoft.com/office/officeart/2005/8/layout/venn1"/>
    <dgm:cxn modelId="{067FFFD6-1425-4245-ACFE-E1A9B8F77662}" type="presParOf" srcId="{8793FD97-559F-41D4-85A9-F5C243375CFB}" destId="{B463980F-60D1-4693-9B15-1DDF65583786}" srcOrd="2" destOrd="0" presId="urn:microsoft.com/office/officeart/2005/8/layout/venn1"/>
    <dgm:cxn modelId="{4BC42F43-BF62-374C-8EAF-19B010E702B9}" type="presParOf" srcId="{8793FD97-559F-41D4-85A9-F5C243375CFB}" destId="{3EEE49F0-2C94-457D-98DF-0AD05679B80C}" srcOrd="3" destOrd="0" presId="urn:microsoft.com/office/officeart/2005/8/layout/venn1"/>
    <dgm:cxn modelId="{9E34CBA3-72CE-AC43-9102-0FD2F6476E75}" type="presParOf" srcId="{8793FD97-559F-41D4-85A9-F5C243375CFB}" destId="{2EC33098-1AD1-4EE4-ADEE-36577226E7C5}" srcOrd="4" destOrd="0" presId="urn:microsoft.com/office/officeart/2005/8/layout/venn1"/>
    <dgm:cxn modelId="{37533D81-EE0A-C444-B37C-845D3C3144DF}" type="presParOf" srcId="{8793FD97-559F-41D4-85A9-F5C243375CFB}" destId="{F0B79A0D-D491-4263-9EC2-69C5189A6FD9}" srcOrd="5" destOrd="0" presId="urn:microsoft.com/office/officeart/2005/8/layout/venn1"/>
    <dgm:cxn modelId="{18C84812-AA75-7440-8850-7EFD3E672BCA}" type="presParOf" srcId="{8793FD97-559F-41D4-85A9-F5C243375CFB}" destId="{7AA8B51A-5F37-4F8B-A4E0-1929613A6473}" srcOrd="6" destOrd="0" presId="urn:microsoft.com/office/officeart/2005/8/layout/venn1"/>
    <dgm:cxn modelId="{8A197D3B-B89B-EE4A-9CD8-D5EDA53D460F}" type="presParOf" srcId="{8793FD97-559F-41D4-85A9-F5C243375CFB}" destId="{FB93B0D5-8A59-4A48-9121-25F4B30C3C26}" srcOrd="7" destOrd="0" presId="urn:microsoft.com/office/officeart/2005/8/layout/venn1"/>
    <dgm:cxn modelId="{700C1A7D-9C3E-0749-BDBE-4CC6CB2ACBD6}" type="presParOf" srcId="{8793FD97-559F-41D4-85A9-F5C243375CFB}" destId="{960823E9-5762-44F9-806B-C8C1528EEA60}" srcOrd="8" destOrd="0" presId="urn:microsoft.com/office/officeart/2005/8/layout/venn1"/>
    <dgm:cxn modelId="{EEE8D2EA-D51F-A547-9F3B-877A910A8752}" type="presParOf" srcId="{8793FD97-559F-41D4-85A9-F5C243375CFB}" destId="{6811789F-4B4C-4D01-9AB4-FBB4F03ED73C}" srcOrd="9" destOrd="0" presId="urn:microsoft.com/office/officeart/2005/8/layout/venn1"/>
    <dgm:cxn modelId="{70575500-3239-6447-82E7-CF1E834F67D5}" type="presParOf" srcId="{8793FD97-559F-41D4-85A9-F5C243375CFB}" destId="{B0AB14BF-AC52-4968-A400-E8F0B9AE110C}" srcOrd="10" destOrd="0" presId="urn:microsoft.com/office/officeart/2005/8/layout/venn1"/>
    <dgm:cxn modelId="{D39C6DEF-B8E1-8741-B4B1-1D84EC5E8AF8}" type="presParOf" srcId="{8793FD97-559F-41D4-85A9-F5C243375CFB}" destId="{29255077-D30B-4021-9F47-01EB7FFC8206}" srcOrd="11" destOrd="0" presId="urn:microsoft.com/office/officeart/2005/8/layout/venn1"/>
    <dgm:cxn modelId="{F39529A1-6CCD-9C49-9A4C-082DCC9323D1}" type="presParOf" srcId="{8793FD97-559F-41D4-85A9-F5C243375CFB}" destId="{1A490475-0FA0-45C6-8869-0A4240AFCFE0}" srcOrd="12" destOrd="0" presId="urn:microsoft.com/office/officeart/2005/8/layout/venn1"/>
    <dgm:cxn modelId="{B07DB88F-D066-314D-895F-386E6A5C880E}" type="presParOf" srcId="{8793FD97-559F-41D4-85A9-F5C243375CFB}" destId="{50D586B4-3056-4B92-A86D-DFA2C20381CC}"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4D3A32-FBEB-4185-A4B7-EC38D35BA48B}">
      <dsp:nvSpPr>
        <dsp:cNvPr id="0" name=""/>
        <dsp:cNvSpPr/>
      </dsp:nvSpPr>
      <dsp:spPr>
        <a:xfrm rot="5400000">
          <a:off x="4216086" y="-1494793"/>
          <a:ext cx="1868984" cy="4892260"/>
        </a:xfrm>
        <a:prstGeom prst="round2SameRect">
          <a:avLst/>
        </a:prstGeom>
        <a:solidFill>
          <a:schemeClr val="accent5">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t>To advance and promote professionalism and effectiveness in the fields of procurement and materiel management within the federal public service, to advocate for recognition and engage capacity building for these communities, and to serve as a forum for information and best practices.</a:t>
          </a:r>
          <a:endParaRPr lang="en-CA" sz="5200" kern="1200" dirty="0">
            <a:solidFill>
              <a:schemeClr val="tx1"/>
            </a:solidFill>
          </a:endParaRPr>
        </a:p>
      </dsp:txBody>
      <dsp:txXfrm rot="-5400000">
        <a:off x="2704448" y="108081"/>
        <a:ext cx="4801024" cy="1686512"/>
      </dsp:txXfrm>
    </dsp:sp>
    <dsp:sp modelId="{D5253DC0-5878-4F24-84EB-9504295E15AE}">
      <dsp:nvSpPr>
        <dsp:cNvPr id="0" name=""/>
        <dsp:cNvSpPr/>
      </dsp:nvSpPr>
      <dsp:spPr>
        <a:xfrm>
          <a:off x="39428" y="315774"/>
          <a:ext cx="2680512" cy="1238256"/>
        </a:xfrm>
        <a:prstGeom prst="roundRect">
          <a:avLst/>
        </a:prstGeom>
        <a:solidFill>
          <a:schemeClr val="accent5">
            <a:lumMod val="60000"/>
            <a:lumOff val="4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Mission</a:t>
          </a:r>
          <a:endParaRPr lang="en-CA" sz="5200" kern="1200" dirty="0">
            <a:solidFill>
              <a:schemeClr val="tx1"/>
            </a:solidFill>
          </a:endParaRPr>
        </a:p>
      </dsp:txBody>
      <dsp:txXfrm>
        <a:off x="99875" y="376221"/>
        <a:ext cx="2559618" cy="1117362"/>
      </dsp:txXfrm>
    </dsp:sp>
    <dsp:sp modelId="{06C3F1B4-9382-43AD-BA39-0AB23C9CC0B5}">
      <dsp:nvSpPr>
        <dsp:cNvPr id="0" name=""/>
        <dsp:cNvSpPr/>
      </dsp:nvSpPr>
      <dsp:spPr>
        <a:xfrm rot="5400000">
          <a:off x="4645066" y="-4952"/>
          <a:ext cx="990604" cy="4897043"/>
        </a:xfrm>
        <a:prstGeom prst="round2SameRect">
          <a:avLst/>
        </a:prstGeom>
        <a:solidFill>
          <a:schemeClr val="accent5">
            <a:lumMod val="20000"/>
            <a:lumOff val="80000"/>
            <a:alpha val="90000"/>
          </a:schemeClr>
        </a:solidFill>
        <a:ln w="25400" cap="flat" cmpd="sng" algn="ctr">
          <a:solidFill>
            <a:schemeClr val="accent5">
              <a:lumMod val="20000"/>
              <a:lumOff val="8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t>To be the national voice and professional home for the procurement and materiel management communities with the primary focus on the federal government of Canada.</a:t>
          </a:r>
        </a:p>
      </dsp:txBody>
      <dsp:txXfrm rot="-5400000">
        <a:off x="2691847" y="1996625"/>
        <a:ext cx="4848686" cy="893890"/>
      </dsp:txXfrm>
    </dsp:sp>
    <dsp:sp modelId="{627B0C77-CBEC-4D40-B22E-A08CA737ABF6}">
      <dsp:nvSpPr>
        <dsp:cNvPr id="0" name=""/>
        <dsp:cNvSpPr/>
      </dsp:nvSpPr>
      <dsp:spPr>
        <a:xfrm>
          <a:off x="39428" y="1899806"/>
          <a:ext cx="2652419" cy="899568"/>
        </a:xfrm>
        <a:prstGeom prst="roundRect">
          <a:avLst/>
        </a:prstGeom>
        <a:solidFill>
          <a:schemeClr val="accent5">
            <a:lumMod val="60000"/>
            <a:lumOff val="4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Vision</a:t>
          </a:r>
          <a:endParaRPr lang="en-CA" sz="4800" kern="1200" dirty="0">
            <a:solidFill>
              <a:schemeClr val="tx1"/>
            </a:solidFill>
          </a:endParaRPr>
        </a:p>
      </dsp:txBody>
      <dsp:txXfrm>
        <a:off x="83341" y="1943719"/>
        <a:ext cx="2564593" cy="811742"/>
      </dsp:txXfrm>
    </dsp:sp>
    <dsp:sp modelId="{7927841C-3A8F-4900-9FC0-4DE98B12738D}">
      <dsp:nvSpPr>
        <dsp:cNvPr id="0" name=""/>
        <dsp:cNvSpPr/>
      </dsp:nvSpPr>
      <dsp:spPr>
        <a:xfrm rot="5400000">
          <a:off x="4649887" y="1031016"/>
          <a:ext cx="990604" cy="4897043"/>
        </a:xfrm>
        <a:prstGeom prst="round2SameRect">
          <a:avLst/>
        </a:prstGeom>
        <a:solidFill>
          <a:schemeClr val="accent5">
            <a:lumMod val="20000"/>
            <a:lumOff val="80000"/>
            <a:alpha val="90000"/>
          </a:schemeClr>
        </a:solidFill>
        <a:ln w="25400" cap="flat" cmpd="sng" algn="ctr">
          <a:solidFill>
            <a:schemeClr val="accent5">
              <a:lumMod val="20000"/>
              <a:lumOff val="8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t>We share the values of our members in promoting openness and transparency in all of our actions</a:t>
          </a:r>
          <a:r>
            <a:rPr lang="en-CA" sz="1200" kern="1200" dirty="0"/>
            <a:t>. </a:t>
          </a:r>
        </a:p>
      </dsp:txBody>
      <dsp:txXfrm rot="-5400000">
        <a:off x="2696668" y="3032593"/>
        <a:ext cx="4848686" cy="893890"/>
      </dsp:txXfrm>
    </dsp:sp>
    <dsp:sp modelId="{B753BB36-0FDF-4F9E-9033-FF9A9B22797A}">
      <dsp:nvSpPr>
        <dsp:cNvPr id="0" name=""/>
        <dsp:cNvSpPr/>
      </dsp:nvSpPr>
      <dsp:spPr>
        <a:xfrm>
          <a:off x="39428" y="3119612"/>
          <a:ext cx="2657239" cy="719030"/>
        </a:xfrm>
        <a:prstGeom prst="roundRect">
          <a:avLst/>
        </a:prstGeom>
        <a:solidFill>
          <a:schemeClr val="accent5">
            <a:lumMod val="60000"/>
            <a:lumOff val="4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CA" sz="2800" kern="1200" dirty="0">
              <a:solidFill>
                <a:schemeClr val="tx1"/>
              </a:solidFill>
            </a:rPr>
            <a:t>Values</a:t>
          </a:r>
          <a:endParaRPr lang="en-CA" sz="3200" kern="1200" dirty="0">
            <a:solidFill>
              <a:schemeClr val="tx1"/>
            </a:solidFill>
          </a:endParaRPr>
        </a:p>
      </dsp:txBody>
      <dsp:txXfrm>
        <a:off x="74528" y="3154712"/>
        <a:ext cx="2587039" cy="648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FFC60-CC8B-4ED1-A5E6-2BEB31ADB1C2}">
      <dsp:nvSpPr>
        <dsp:cNvPr id="0" name=""/>
        <dsp:cNvSpPr/>
      </dsp:nvSpPr>
      <dsp:spPr>
        <a:xfrm>
          <a:off x="3376705" y="1152310"/>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D4504101-637B-4016-A42D-4DDE9F9A954E}">
      <dsp:nvSpPr>
        <dsp:cNvPr id="0" name=""/>
        <dsp:cNvSpPr/>
      </dsp:nvSpPr>
      <dsp:spPr>
        <a:xfrm>
          <a:off x="3304029" y="198047"/>
          <a:ext cx="1691465" cy="9051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Get expert advice from senior leaders</a:t>
          </a:r>
        </a:p>
      </dsp:txBody>
      <dsp:txXfrm>
        <a:off x="3304029" y="198047"/>
        <a:ext cx="1691465" cy="905192"/>
      </dsp:txXfrm>
    </dsp:sp>
    <dsp:sp modelId="{B463980F-60D1-4693-9B15-1DDF65583786}">
      <dsp:nvSpPr>
        <dsp:cNvPr id="0" name=""/>
        <dsp:cNvSpPr/>
      </dsp:nvSpPr>
      <dsp:spPr>
        <a:xfrm>
          <a:off x="3809721" y="1360504"/>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3EEE49F0-2C94-457D-98DF-0AD05679B80C}">
      <dsp:nvSpPr>
        <dsp:cNvPr id="0" name=""/>
        <dsp:cNvSpPr/>
      </dsp:nvSpPr>
      <dsp:spPr>
        <a:xfrm>
          <a:off x="5439202" y="701166"/>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Acquire technical skills</a:t>
          </a:r>
        </a:p>
      </dsp:txBody>
      <dsp:txXfrm>
        <a:off x="5439202" y="701166"/>
        <a:ext cx="1599203" cy="995711"/>
      </dsp:txXfrm>
    </dsp:sp>
    <dsp:sp modelId="{2EC33098-1AD1-4EE4-ADEE-36577226E7C5}">
      <dsp:nvSpPr>
        <dsp:cNvPr id="0" name=""/>
        <dsp:cNvSpPr/>
      </dsp:nvSpPr>
      <dsp:spPr>
        <a:xfrm>
          <a:off x="3916129" y="1828941"/>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F0B79A0D-D491-4263-9EC2-69C5189A6FD9}">
      <dsp:nvSpPr>
        <dsp:cNvPr id="0" name=""/>
        <dsp:cNvSpPr/>
      </dsp:nvSpPr>
      <dsp:spPr>
        <a:xfrm>
          <a:off x="5439190" y="2592155"/>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Exploring to new technological trends</a:t>
          </a:r>
        </a:p>
      </dsp:txBody>
      <dsp:txXfrm>
        <a:off x="5439190" y="2592155"/>
        <a:ext cx="1568449" cy="1063601"/>
      </dsp:txXfrm>
    </dsp:sp>
    <dsp:sp modelId="{7AA8B51A-5F37-4F8B-A4E0-1929613A6473}">
      <dsp:nvSpPr>
        <dsp:cNvPr id="0" name=""/>
        <dsp:cNvSpPr/>
      </dsp:nvSpPr>
      <dsp:spPr>
        <a:xfrm>
          <a:off x="3616586" y="2204596"/>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FB93B0D5-8A59-4A48-9121-25F4B30C3C26}">
      <dsp:nvSpPr>
        <dsp:cNvPr id="0" name=""/>
        <dsp:cNvSpPr/>
      </dsp:nvSpPr>
      <dsp:spPr>
        <a:xfrm>
          <a:off x="2899218" y="3552880"/>
          <a:ext cx="2698953"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View your organization from a different perspective</a:t>
          </a:r>
        </a:p>
      </dsp:txBody>
      <dsp:txXfrm>
        <a:off x="2899218" y="3552880"/>
        <a:ext cx="2698953" cy="973082"/>
      </dsp:txXfrm>
    </dsp:sp>
    <dsp:sp modelId="{960823E9-5762-44F9-806B-C8C1528EEA60}">
      <dsp:nvSpPr>
        <dsp:cNvPr id="0" name=""/>
        <dsp:cNvSpPr/>
      </dsp:nvSpPr>
      <dsp:spPr>
        <a:xfrm>
          <a:off x="3136825" y="2204596"/>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6811789F-4B4C-4D01-9AB4-FBB4F03ED73C}">
      <dsp:nvSpPr>
        <dsp:cNvPr id="0" name=""/>
        <dsp:cNvSpPr/>
      </dsp:nvSpPr>
      <dsp:spPr>
        <a:xfrm>
          <a:off x="1241441" y="2963202"/>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Access a network of skills professionals</a:t>
          </a:r>
        </a:p>
      </dsp:txBody>
      <dsp:txXfrm>
        <a:off x="1241441" y="2963202"/>
        <a:ext cx="1691465" cy="973082"/>
      </dsp:txXfrm>
    </dsp:sp>
    <dsp:sp modelId="{B0AB14BF-AC52-4968-A400-E8F0B9AE110C}">
      <dsp:nvSpPr>
        <dsp:cNvPr id="0" name=""/>
        <dsp:cNvSpPr/>
      </dsp:nvSpPr>
      <dsp:spPr>
        <a:xfrm>
          <a:off x="2837282" y="1828941"/>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29255077-D30B-4021-9F47-01EB7FFC8206}">
      <dsp:nvSpPr>
        <dsp:cNvPr id="0" name=""/>
        <dsp:cNvSpPr/>
      </dsp:nvSpPr>
      <dsp:spPr>
        <a:xfrm>
          <a:off x="1039408" y="1752963"/>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Receive guidance on HR selection processes</a:t>
          </a:r>
        </a:p>
      </dsp:txBody>
      <dsp:txXfrm>
        <a:off x="1039408" y="1752963"/>
        <a:ext cx="1568449" cy="1063601"/>
      </dsp:txXfrm>
    </dsp:sp>
    <dsp:sp modelId="{1A490475-0FA0-45C6-8869-0A4240AFCFE0}">
      <dsp:nvSpPr>
        <dsp:cNvPr id="0" name=""/>
        <dsp:cNvSpPr/>
      </dsp:nvSpPr>
      <dsp:spPr>
        <a:xfrm>
          <a:off x="2943690" y="1360504"/>
          <a:ext cx="1476188" cy="1476369"/>
        </a:xfrm>
        <a:prstGeom prst="ellipse">
          <a:avLst/>
        </a:prstGeom>
        <a:solidFill>
          <a:schemeClr val="accent5">
            <a:lumMod val="40000"/>
            <a:lumOff val="60000"/>
            <a:alpha val="50000"/>
          </a:schemeClr>
        </a:solidFill>
        <a:ln w="25400" cap="flat" cmpd="sng" algn="ctr">
          <a:solidFill>
            <a:schemeClr val="accent5">
              <a:lumMod val="60000"/>
              <a:lumOff val="40000"/>
            </a:schemeClr>
          </a:solidFill>
          <a:prstDash val="solid"/>
        </a:ln>
        <a:effectLst/>
      </dsp:spPr>
      <dsp:style>
        <a:lnRef idx="2">
          <a:scrgbClr r="0" g="0" b="0"/>
        </a:lnRef>
        <a:fillRef idx="1">
          <a:scrgbClr r="0" g="0" b="0"/>
        </a:fillRef>
        <a:effectRef idx="0">
          <a:scrgbClr r="0" g="0" b="0"/>
        </a:effectRef>
        <a:fontRef idx="minor">
          <a:schemeClr val="tx1"/>
        </a:fontRef>
      </dsp:style>
    </dsp:sp>
    <dsp:sp modelId="{50D586B4-3056-4B92-A86D-DFA2C20381CC}">
      <dsp:nvSpPr>
        <dsp:cNvPr id="0" name=""/>
        <dsp:cNvSpPr/>
      </dsp:nvSpPr>
      <dsp:spPr>
        <a:xfrm>
          <a:off x="1198070" y="678484"/>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CA" sz="1600" kern="1200" dirty="0"/>
            <a:t>Receive assistance on long term career planning</a:t>
          </a:r>
        </a:p>
      </dsp:txBody>
      <dsp:txXfrm>
        <a:off x="1198070" y="678484"/>
        <a:ext cx="1599203" cy="99571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1160CD0-6276-D746-BD21-34362BF96F5B}" type="datetimeFigureOut">
              <a:rPr lang="en-US" smtClean="0"/>
              <a:t>11/24/21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157958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1160CD0-6276-D746-BD21-34362BF96F5B}" type="datetimeFigureOut">
              <a:rPr lang="en-US" smtClean="0"/>
              <a:t>11/24/21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3637114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1160CD0-6276-D746-BD21-34362BF96F5B}" type="datetimeFigureOut">
              <a:rPr lang="en-US" smtClean="0"/>
              <a:t>11/24/21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59540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61160CD0-6276-D746-BD21-34362BF96F5B}" type="datetimeFigureOut">
              <a:rPr lang="en-US" smtClean="0"/>
              <a:t>11/24/21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382408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61160CD0-6276-D746-BD21-34362BF96F5B}" type="datetimeFigureOut">
              <a:rPr lang="en-US" smtClean="0"/>
              <a:t>11/24/21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192222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61160CD0-6276-D746-BD21-34362BF96F5B}" type="datetimeFigureOut">
              <a:rPr lang="en-US" smtClean="0"/>
              <a:t>11/24/21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2150670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61160CD0-6276-D746-BD21-34362BF96F5B}" type="datetimeFigureOut">
              <a:rPr lang="en-US" smtClean="0"/>
              <a:t>11/24/21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2560485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61160CD0-6276-D746-BD21-34362BF96F5B}" type="datetimeFigureOut">
              <a:rPr lang="en-US" smtClean="0"/>
              <a:t>11/24/21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131787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60CD0-6276-D746-BD21-34362BF96F5B}" type="datetimeFigureOut">
              <a:rPr lang="en-US" smtClean="0"/>
              <a:t>11/24/21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577998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1160CD0-6276-D746-BD21-34362BF96F5B}" type="datetimeFigureOut">
              <a:rPr lang="en-US" smtClean="0"/>
              <a:t>11/24/21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363200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61160CD0-6276-D746-BD21-34362BF96F5B}" type="datetimeFigureOut">
              <a:rPr lang="en-US" smtClean="0"/>
              <a:t>11/24/21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36E8D-BD52-264F-8002-BD377CAA6CBE}" type="slidenum">
              <a:rPr lang="en-US" smtClean="0"/>
              <a:t>‹#›</a:t>
            </a:fld>
            <a:endParaRPr lang="en-US"/>
          </a:p>
        </p:txBody>
      </p:sp>
    </p:spTree>
    <p:extLst>
      <p:ext uri="{BB962C8B-B14F-4D97-AF65-F5344CB8AC3E}">
        <p14:creationId xmlns:p14="http://schemas.microsoft.com/office/powerpoint/2010/main" val="238125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60CD0-6276-D746-BD21-34362BF96F5B}" type="datetimeFigureOut">
              <a:rPr lang="en-US" smtClean="0"/>
              <a:t>11/24/21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36E8D-BD52-264F-8002-BD377CAA6CBE}" type="slidenum">
              <a:rPr lang="en-US" smtClean="0"/>
              <a:t>‹#›</a:t>
            </a:fld>
            <a:endParaRPr lang="en-US"/>
          </a:p>
        </p:txBody>
      </p:sp>
    </p:spTree>
    <p:extLst>
      <p:ext uri="{BB962C8B-B14F-4D97-AF65-F5344CB8AC3E}">
        <p14:creationId xmlns:p14="http://schemas.microsoft.com/office/powerpoint/2010/main" val="138027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cipmm-icagm.ca/en/"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1143" y="1156056"/>
            <a:ext cx="8458200" cy="1470025"/>
          </a:xfrm>
        </p:spPr>
        <p:txBody>
          <a:bodyPr>
            <a:normAutofit/>
          </a:bodyPr>
          <a:lstStyle/>
          <a:p>
            <a:r>
              <a:rPr lang="en-CA" b="1" dirty="0"/>
              <a:t>2022 CIPMM Mentorship Program </a:t>
            </a:r>
          </a:p>
        </p:txBody>
      </p:sp>
      <p:pic>
        <p:nvPicPr>
          <p:cNvPr id="3" name="Picture 2" descr="Screen Shot 2021-01-25 at 9.35.33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9186" y="2626081"/>
            <a:ext cx="3663779" cy="2975745"/>
          </a:xfrm>
          <a:prstGeom prst="rect">
            <a:avLst/>
          </a:prstGeom>
        </p:spPr>
      </p:pic>
    </p:spTree>
    <p:extLst>
      <p:ext uri="{BB962C8B-B14F-4D97-AF65-F5344CB8AC3E}">
        <p14:creationId xmlns:p14="http://schemas.microsoft.com/office/powerpoint/2010/main" val="78245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33528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As a Mentor</a:t>
            </a:r>
            <a:endParaRPr lang="en-CA" dirty="0"/>
          </a:p>
        </p:txBody>
      </p:sp>
      <p:sp>
        <p:nvSpPr>
          <p:cNvPr id="3" name="Content Placeholder 2"/>
          <p:cNvSpPr txBox="1">
            <a:spLocks/>
          </p:cNvSpPr>
          <p:nvPr/>
        </p:nvSpPr>
        <p:spPr>
          <a:xfrm>
            <a:off x="457200" y="1285056"/>
            <a:ext cx="8229600" cy="4525963"/>
          </a:xfrm>
          <a:prstGeom prst="rect">
            <a:avLst/>
          </a:prstGeom>
        </p:spPr>
        <p:txBody>
          <a:bodyPr vert="horz" lIns="91440" tIns="45720" rIns="91440" bIns="45720" rtlCol="0">
            <a:normAutofit fontScale="77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400" dirty="0">
                <a:solidFill>
                  <a:schemeClr val="tx1"/>
                </a:solidFill>
              </a:rPr>
              <a:t>Would you like the opportunity to share your knowledge with others? Do you want to help support a learning culture in the workplace? </a:t>
            </a:r>
          </a:p>
          <a:p>
            <a:pPr algn="l"/>
            <a:endParaRPr lang="en-US" sz="2400" b="1" dirty="0">
              <a:solidFill>
                <a:schemeClr val="tx1"/>
              </a:solidFill>
            </a:endParaRPr>
          </a:p>
          <a:p>
            <a:pPr algn="l"/>
            <a:r>
              <a:rPr lang="en-US" sz="2400" b="1" dirty="0">
                <a:solidFill>
                  <a:schemeClr val="tx1"/>
                </a:solidFill>
              </a:rPr>
              <a:t>Mentoring Could Be For You</a:t>
            </a:r>
            <a:endParaRPr lang="en-US" sz="2400" dirty="0">
              <a:solidFill>
                <a:schemeClr val="tx1"/>
              </a:solidFill>
            </a:endParaRPr>
          </a:p>
          <a:p>
            <a:pPr algn="l"/>
            <a:r>
              <a:rPr lang="en-US" sz="2400" dirty="0">
                <a:solidFill>
                  <a:schemeClr val="tx1"/>
                </a:solidFill>
              </a:rPr>
              <a:t>Anyone at the supervisor level and above who works (or has recently worked) in the procurement and materiel management communities, who feel they may have experience and knowledge to offer junior procurement employees, is eligible to become a Mentor. </a:t>
            </a:r>
          </a:p>
          <a:p>
            <a:pPr algn="l"/>
            <a:r>
              <a:rPr lang="en-US" sz="2400" dirty="0">
                <a:solidFill>
                  <a:schemeClr val="tx1"/>
                </a:solidFill>
              </a:rPr>
              <a:t>Mentors will be assigned 4-5 mentees and will:</a:t>
            </a:r>
          </a:p>
          <a:p>
            <a:pPr marL="342900" indent="-342900" algn="l">
              <a:buFont typeface="Arial"/>
              <a:buChar char="•"/>
            </a:pPr>
            <a:r>
              <a:rPr lang="en-US" sz="2400" dirty="0">
                <a:solidFill>
                  <a:schemeClr val="tx1"/>
                </a:solidFill>
              </a:rPr>
              <a:t>Help set long-term goals and short-term objectives. </a:t>
            </a:r>
          </a:p>
          <a:p>
            <a:pPr marL="342900" indent="-342900" algn="l">
              <a:buFont typeface="Arial"/>
              <a:buChar char="•"/>
            </a:pPr>
            <a:r>
              <a:rPr lang="en-US" sz="2400" dirty="0">
                <a:solidFill>
                  <a:schemeClr val="tx1"/>
                </a:solidFill>
              </a:rPr>
              <a:t>Develop their own leadership skills by sharing their experiences in the organization.</a:t>
            </a:r>
          </a:p>
          <a:p>
            <a:pPr marL="342900" indent="-342900" algn="l">
              <a:buFont typeface="Arial"/>
              <a:buChar char="•"/>
            </a:pPr>
            <a:r>
              <a:rPr lang="en-US" sz="2400" dirty="0">
                <a:solidFill>
                  <a:schemeClr val="tx1"/>
                </a:solidFill>
              </a:rPr>
              <a:t>Recommend additional learning opportunities or create them. </a:t>
            </a:r>
          </a:p>
          <a:p>
            <a:pPr marL="342900" indent="-342900" algn="l">
              <a:buFont typeface="Arial"/>
              <a:buChar char="•"/>
            </a:pPr>
            <a:r>
              <a:rPr lang="en-US" sz="2400" dirty="0">
                <a:solidFill>
                  <a:schemeClr val="tx1"/>
                </a:solidFill>
              </a:rPr>
              <a:t>Provide guidance on career development.</a:t>
            </a:r>
          </a:p>
          <a:p>
            <a:pPr algn="l"/>
            <a:endParaRPr lang="en-US" sz="2400" dirty="0">
              <a:solidFill>
                <a:schemeClr val="tx1"/>
              </a:solidFill>
            </a:endParaRPr>
          </a:p>
          <a:p>
            <a:pPr algn="l"/>
            <a:r>
              <a:rPr lang="en-US" sz="2400" b="1" dirty="0">
                <a:solidFill>
                  <a:schemeClr val="tx1"/>
                </a:solidFill>
              </a:rPr>
              <a:t>Your Participation Matters.</a:t>
            </a:r>
            <a:endParaRPr lang="en-CA" sz="2200" dirty="0">
              <a:solidFill>
                <a:schemeClr val="tx1"/>
              </a:solidFill>
            </a:endParaRPr>
          </a:p>
        </p:txBody>
      </p:sp>
    </p:spTree>
    <p:extLst>
      <p:ext uri="{BB962C8B-B14F-4D97-AF65-F5344CB8AC3E}">
        <p14:creationId xmlns:p14="http://schemas.microsoft.com/office/powerpoint/2010/main" val="1606418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101193"/>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dirty="0"/>
              <a:t>CIPMM Mentorship Program</a:t>
            </a:r>
          </a:p>
        </p:txBody>
      </p:sp>
      <p:sp>
        <p:nvSpPr>
          <p:cNvPr id="3" name="Content Placeholder 2"/>
          <p:cNvSpPr txBox="1">
            <a:spLocks/>
          </p:cNvSpPr>
          <p:nvPr/>
        </p:nvSpPr>
        <p:spPr>
          <a:xfrm>
            <a:off x="457200" y="1495991"/>
            <a:ext cx="8229600" cy="4525963"/>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90000"/>
              </a:lnSpc>
              <a:buFont typeface="Arial"/>
              <a:buChar char="•"/>
            </a:pPr>
            <a:r>
              <a:rPr lang="en-CA" sz="1900" dirty="0">
                <a:solidFill>
                  <a:srgbClr val="000000"/>
                </a:solidFill>
              </a:rPr>
              <a:t>Add this opportunity to your learning plan now!</a:t>
            </a:r>
          </a:p>
          <a:p>
            <a:pPr marL="457200" indent="-457200" algn="l">
              <a:lnSpc>
                <a:spcPct val="90000"/>
              </a:lnSpc>
              <a:buFont typeface="Arial"/>
              <a:buChar char="•"/>
            </a:pPr>
            <a:r>
              <a:rPr lang="en-CA" sz="1900" dirty="0">
                <a:solidFill>
                  <a:srgbClr val="000000"/>
                </a:solidFill>
              </a:rPr>
              <a:t>Visit </a:t>
            </a:r>
            <a:r>
              <a:rPr lang="en-CA" sz="1900" dirty="0">
                <a:solidFill>
                  <a:srgbClr val="000000"/>
                </a:solidFill>
                <a:hlinkClick r:id="rId3"/>
              </a:rPr>
              <a:t>www.cipmm-icagm.ca </a:t>
            </a:r>
            <a:r>
              <a:rPr lang="en-CA" sz="1900" dirty="0">
                <a:solidFill>
                  <a:srgbClr val="000000"/>
                </a:solidFill>
              </a:rPr>
              <a:t>to download the registration form or to obtain additional details.</a:t>
            </a:r>
          </a:p>
          <a:p>
            <a:pPr marL="457200" indent="-457200" algn="l">
              <a:lnSpc>
                <a:spcPct val="90000"/>
              </a:lnSpc>
              <a:buFont typeface="Arial"/>
              <a:buChar char="•"/>
            </a:pPr>
            <a:r>
              <a:rPr lang="en-CA" sz="1900" dirty="0">
                <a:solidFill>
                  <a:srgbClr val="000000"/>
                </a:solidFill>
              </a:rPr>
              <a:t>Participation in the program is $399.</a:t>
            </a:r>
          </a:p>
          <a:p>
            <a:pPr marL="457200" indent="-457200" algn="l">
              <a:lnSpc>
                <a:spcPct val="90000"/>
              </a:lnSpc>
              <a:buFont typeface="Arial"/>
              <a:buChar char="•"/>
            </a:pPr>
            <a:r>
              <a:rPr lang="en-CA" sz="1900" dirty="0">
                <a:solidFill>
                  <a:srgbClr val="000000"/>
                </a:solidFill>
              </a:rPr>
              <a:t>Registration closes on January 14</a:t>
            </a:r>
            <a:r>
              <a:rPr lang="en-CA" sz="1900" baseline="30000" dirty="0">
                <a:solidFill>
                  <a:srgbClr val="000000"/>
                </a:solidFill>
              </a:rPr>
              <a:t>th</a:t>
            </a:r>
            <a:r>
              <a:rPr lang="en-CA" sz="1900" dirty="0">
                <a:solidFill>
                  <a:srgbClr val="000000"/>
                </a:solidFill>
              </a:rPr>
              <a:t>, 2022</a:t>
            </a:r>
          </a:p>
          <a:p>
            <a:pPr algn="l">
              <a:lnSpc>
                <a:spcPct val="90000"/>
              </a:lnSpc>
            </a:pPr>
            <a:endParaRPr lang="en-US" sz="1900" dirty="0">
              <a:solidFill>
                <a:srgbClr val="000000"/>
              </a:solidFill>
            </a:endParaRPr>
          </a:p>
          <a:p>
            <a:pPr algn="l">
              <a:lnSpc>
                <a:spcPct val="90000"/>
              </a:lnSpc>
            </a:pPr>
            <a:r>
              <a:rPr lang="en-CA" sz="1900" b="1" dirty="0">
                <a:solidFill>
                  <a:srgbClr val="000000"/>
                </a:solidFill>
              </a:rPr>
              <a:t>Don’t Miss Out!</a:t>
            </a:r>
            <a:endParaRPr lang="mr-IN" sz="1900" dirty="0">
              <a:solidFill>
                <a:srgbClr val="000000"/>
              </a:solidFill>
            </a:endParaRPr>
          </a:p>
          <a:p>
            <a:pPr algn="l">
              <a:lnSpc>
                <a:spcPct val="90000"/>
              </a:lnSpc>
            </a:pPr>
            <a:r>
              <a:rPr lang="en-US" sz="1900" dirty="0">
                <a:solidFill>
                  <a:srgbClr val="000000"/>
                </a:solidFill>
              </a:rPr>
              <a:t>The procurement and materiel management fields are young and rapidly expanding fields of activity within the GOC. This is a wonderful opportunity for newly minted employees and veterans of the public service alike. </a:t>
            </a:r>
          </a:p>
          <a:p>
            <a:pPr algn="l">
              <a:lnSpc>
                <a:spcPct val="90000"/>
              </a:lnSpc>
            </a:pPr>
            <a:r>
              <a:rPr lang="en-US" sz="1900" dirty="0">
                <a:solidFill>
                  <a:srgbClr val="000000"/>
                </a:solidFill>
              </a:rPr>
              <a:t>Help foster a sense of community within the GOC, consider joining the Mentorship Program! </a:t>
            </a:r>
          </a:p>
        </p:txBody>
      </p:sp>
      <p:sp>
        <p:nvSpPr>
          <p:cNvPr id="4" name="TextBox 3"/>
          <p:cNvSpPr txBox="1"/>
          <p:nvPr/>
        </p:nvSpPr>
        <p:spPr>
          <a:xfrm>
            <a:off x="1568514" y="1013360"/>
            <a:ext cx="7002173" cy="461665"/>
          </a:xfrm>
          <a:prstGeom prst="rect">
            <a:avLst/>
          </a:prstGeom>
          <a:noFill/>
        </p:spPr>
        <p:txBody>
          <a:bodyPr wrap="none" rtlCol="0">
            <a:spAutoFit/>
          </a:bodyPr>
          <a:lstStyle/>
          <a:p>
            <a:r>
              <a:rPr lang="en-US" sz="2400" dirty="0">
                <a:latin typeface="+mj-lt"/>
              </a:rPr>
              <a:t>Act TODAY! Deadline to register is January 14</a:t>
            </a:r>
            <a:r>
              <a:rPr lang="en-US" sz="2400" baseline="30000" dirty="0">
                <a:latin typeface="+mj-lt"/>
              </a:rPr>
              <a:t>th</a:t>
            </a:r>
            <a:r>
              <a:rPr lang="en-US" sz="2400" dirty="0">
                <a:latin typeface="+mj-lt"/>
              </a:rPr>
              <a:t>, 2022!</a:t>
            </a:r>
          </a:p>
        </p:txBody>
      </p:sp>
    </p:spTree>
    <p:extLst>
      <p:ext uri="{BB962C8B-B14F-4D97-AF65-F5344CB8AC3E}">
        <p14:creationId xmlns:p14="http://schemas.microsoft.com/office/powerpoint/2010/main" val="2280080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716398"/>
            <a:ext cx="7772400" cy="1470025"/>
          </a:xfrm>
        </p:spPr>
        <p:txBody>
          <a:bodyPr>
            <a:normAutofit fontScale="90000"/>
          </a:bodyPr>
          <a:lstStyle/>
          <a:p>
            <a:br>
              <a:rPr lang="en-CA" dirty="0"/>
            </a:br>
            <a:br>
              <a:rPr lang="en-CA" dirty="0"/>
            </a:br>
            <a:br>
              <a:rPr lang="en-CA" dirty="0"/>
            </a:br>
            <a:br>
              <a:rPr lang="en-CA" dirty="0"/>
            </a:br>
            <a:endParaRPr lang="en-CA" dirty="0"/>
          </a:p>
        </p:txBody>
      </p:sp>
      <p:sp>
        <p:nvSpPr>
          <p:cNvPr id="5" name="TextBox 4"/>
          <p:cNvSpPr txBox="1"/>
          <p:nvPr/>
        </p:nvSpPr>
        <p:spPr>
          <a:xfrm>
            <a:off x="384161" y="1860725"/>
            <a:ext cx="8759839" cy="3721019"/>
          </a:xfrm>
          <a:prstGeom prst="rect">
            <a:avLst/>
          </a:prstGeom>
          <a:noFill/>
        </p:spPr>
        <p:txBody>
          <a:bodyPr wrap="square" rtlCol="0">
            <a:spAutoFit/>
          </a:bodyPr>
          <a:lstStyle/>
          <a:p>
            <a:pPr algn="ctr">
              <a:lnSpc>
                <a:spcPct val="90000"/>
              </a:lnSpc>
            </a:pPr>
            <a:r>
              <a:rPr lang="en-US" sz="2400" dirty="0">
                <a:solidFill>
                  <a:srgbClr val="000000"/>
                </a:solidFill>
              </a:rPr>
              <a:t>If you would like to apply to become a Mentee or Mentor on this Program, please visit the CIPMM website for more information</a:t>
            </a:r>
          </a:p>
          <a:p>
            <a:pPr algn="ctr">
              <a:lnSpc>
                <a:spcPct val="90000"/>
              </a:lnSpc>
            </a:pPr>
            <a:r>
              <a:rPr lang="en-US" sz="2400" dirty="0">
                <a:solidFill>
                  <a:srgbClr val="000000"/>
                </a:solidFill>
              </a:rPr>
              <a:t> </a:t>
            </a:r>
            <a:endParaRPr lang="en-US" sz="2400" dirty="0"/>
          </a:p>
          <a:p>
            <a:pPr algn="ctr"/>
            <a:r>
              <a:rPr lang="en-US" sz="3200" b="1" dirty="0">
                <a:solidFill>
                  <a:schemeClr val="accent1"/>
                </a:solidFill>
              </a:rPr>
              <a:t>Contact Us</a:t>
            </a:r>
          </a:p>
          <a:p>
            <a:pPr algn="ctr"/>
            <a:r>
              <a:rPr lang="pt-BR" sz="2400" dirty="0"/>
              <a:t>The </a:t>
            </a:r>
            <a:r>
              <a:rPr lang="pt-BR" sz="2400" dirty="0" err="1"/>
              <a:t>Canadian</a:t>
            </a:r>
            <a:r>
              <a:rPr lang="pt-BR" sz="2400" dirty="0"/>
              <a:t> </a:t>
            </a:r>
            <a:r>
              <a:rPr lang="pt-BR" sz="2400" dirty="0" err="1"/>
              <a:t>Institute</a:t>
            </a:r>
            <a:r>
              <a:rPr lang="pt-BR" sz="2400" dirty="0"/>
              <a:t> for </a:t>
            </a:r>
            <a:r>
              <a:rPr lang="pt-BR" sz="2400" dirty="0" err="1"/>
              <a:t>Procurement</a:t>
            </a:r>
            <a:r>
              <a:rPr lang="pt-BR" sz="2400" dirty="0"/>
              <a:t> </a:t>
            </a:r>
            <a:r>
              <a:rPr lang="pt-BR" sz="2400" dirty="0" err="1"/>
              <a:t>and</a:t>
            </a:r>
            <a:r>
              <a:rPr lang="pt-BR" sz="2400" dirty="0"/>
              <a:t> </a:t>
            </a:r>
            <a:r>
              <a:rPr lang="pt-BR" sz="2400" dirty="0" err="1"/>
              <a:t>Materiel</a:t>
            </a:r>
            <a:r>
              <a:rPr lang="pt-BR" sz="2400" dirty="0"/>
              <a:t> </a:t>
            </a:r>
            <a:r>
              <a:rPr lang="pt-BR" sz="2400" dirty="0" err="1"/>
              <a:t>Mamagement</a:t>
            </a:r>
            <a:r>
              <a:rPr lang="pt-BR" sz="2400" dirty="0"/>
              <a:t> </a:t>
            </a:r>
          </a:p>
          <a:p>
            <a:pPr algn="ctr"/>
            <a:r>
              <a:rPr lang="de-DE" sz="2400" dirty="0"/>
              <a:t>1485 </a:t>
            </a:r>
            <a:r>
              <a:rPr lang="de-DE" sz="2400" dirty="0" err="1"/>
              <a:t>Laperriere</a:t>
            </a:r>
            <a:r>
              <a:rPr lang="de-DE" sz="2400" dirty="0"/>
              <a:t> Avenue, </a:t>
            </a:r>
            <a:r>
              <a:rPr lang="pl-PL" sz="2400" dirty="0"/>
              <a:t>Ottawa, ON K1Z 7S8</a:t>
            </a:r>
          </a:p>
          <a:p>
            <a:pPr algn="ctr"/>
            <a:r>
              <a:rPr lang="is-IS" sz="2400" dirty="0"/>
              <a:t>(613) 725-0980</a:t>
            </a:r>
          </a:p>
          <a:p>
            <a:pPr algn="ctr"/>
            <a:r>
              <a:rPr lang="en-US" sz="2400" dirty="0" err="1"/>
              <a:t>admin@cipmm-icagm.ca</a:t>
            </a:r>
            <a:endParaRPr lang="en-US" sz="2400" dirty="0"/>
          </a:p>
          <a:p>
            <a:pPr algn="ctr"/>
            <a:r>
              <a:rPr lang="en-US" sz="2400" dirty="0"/>
              <a:t>Visit us on the Web:</a:t>
            </a:r>
          </a:p>
          <a:p>
            <a:pPr algn="ctr"/>
            <a:r>
              <a:rPr lang="mr-IN" sz="1900" dirty="0"/>
              <a:t>http://cipmm-icagm.ca/en/</a:t>
            </a:r>
            <a:endParaRPr lang="en-US" sz="1900" dirty="0"/>
          </a:p>
        </p:txBody>
      </p:sp>
    </p:spTree>
    <p:extLst>
      <p:ext uri="{BB962C8B-B14F-4D97-AF65-F5344CB8AC3E}">
        <p14:creationId xmlns:p14="http://schemas.microsoft.com/office/powerpoint/2010/main" val="338187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114492"/>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a:t>About CIPMM</a:t>
            </a:r>
            <a:endParaRPr lang="en-CA" dirty="0"/>
          </a:p>
        </p:txBody>
      </p:sp>
      <p:sp>
        <p:nvSpPr>
          <p:cNvPr id="3" name="TextBox 2"/>
          <p:cNvSpPr txBox="1"/>
          <p:nvPr/>
        </p:nvSpPr>
        <p:spPr>
          <a:xfrm>
            <a:off x="345685" y="1439781"/>
            <a:ext cx="8397815" cy="4401205"/>
          </a:xfrm>
          <a:prstGeom prst="rect">
            <a:avLst/>
          </a:prstGeom>
          <a:noFill/>
        </p:spPr>
        <p:txBody>
          <a:bodyPr wrap="square" rtlCol="0">
            <a:spAutoFit/>
          </a:bodyPr>
          <a:lstStyle/>
          <a:p>
            <a:r>
              <a:rPr lang="en-CA" sz="2000" dirty="0"/>
              <a:t>Established in 1989.  First known as the Materiel Management Institute (MMI). </a:t>
            </a:r>
          </a:p>
          <a:p>
            <a:r>
              <a:rPr lang="en-CA" sz="2000" dirty="0"/>
              <a:t>Founding members’ goals were to increase the profile and professionalism of the materiel management community (included procurement at the time). </a:t>
            </a:r>
          </a:p>
          <a:p>
            <a:r>
              <a:rPr lang="en-CA" sz="2000" dirty="0"/>
              <a:t> </a:t>
            </a:r>
          </a:p>
          <a:p>
            <a:r>
              <a:rPr lang="en-CA" sz="2000" b="1" dirty="0"/>
              <a:t>Currently the areas of the strategic focus include: </a:t>
            </a:r>
          </a:p>
          <a:p>
            <a:pPr marL="742950" lvl="1" indent="-285750">
              <a:buFont typeface="Arial"/>
              <a:buChar char="•"/>
            </a:pPr>
            <a:r>
              <a:rPr lang="en-CA" sz="2000" dirty="0"/>
              <a:t>Community relevance and professional advocacy; </a:t>
            </a:r>
          </a:p>
          <a:p>
            <a:pPr marL="742950" lvl="1" indent="-285750">
              <a:buFont typeface="Arial"/>
              <a:buChar char="•"/>
            </a:pPr>
            <a:r>
              <a:rPr lang="en-CA" sz="2000" dirty="0"/>
              <a:t>Increase/ develop/ support training opportunities for the professional development for the materiel management, procurement and fleet management communities; </a:t>
            </a:r>
          </a:p>
          <a:p>
            <a:pPr marL="742950" lvl="1" indent="-285750">
              <a:buFont typeface="Arial"/>
              <a:buChar char="•"/>
            </a:pPr>
            <a:r>
              <a:rPr lang="en-CA" sz="2000" dirty="0"/>
              <a:t>Expand regional presence; </a:t>
            </a:r>
          </a:p>
          <a:p>
            <a:pPr marL="742950" lvl="1" indent="-285750">
              <a:buFont typeface="Arial"/>
              <a:buChar char="•"/>
            </a:pPr>
            <a:r>
              <a:rPr lang="en-CA" sz="2000" dirty="0"/>
              <a:t>Partnerships; </a:t>
            </a:r>
          </a:p>
          <a:p>
            <a:pPr marL="742950" lvl="1" indent="-285750">
              <a:buFont typeface="Arial"/>
              <a:buChar char="•"/>
            </a:pPr>
            <a:r>
              <a:rPr lang="en-CA" sz="2000" dirty="0"/>
              <a:t>Awards recognition program; and </a:t>
            </a:r>
          </a:p>
          <a:p>
            <a:pPr marL="742950" lvl="1" indent="-285750">
              <a:buFont typeface="Arial"/>
              <a:buChar char="•"/>
            </a:pPr>
            <a:r>
              <a:rPr lang="en-CA" sz="2000" dirty="0"/>
              <a:t>Mentorship program. </a:t>
            </a:r>
          </a:p>
          <a:p>
            <a:endParaRPr lang="en-US" sz="2000" dirty="0"/>
          </a:p>
        </p:txBody>
      </p:sp>
    </p:spTree>
    <p:extLst>
      <p:ext uri="{BB962C8B-B14F-4D97-AF65-F5344CB8AC3E}">
        <p14:creationId xmlns:p14="http://schemas.microsoft.com/office/powerpoint/2010/main" val="404104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5623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a:t>About CIPMM</a:t>
            </a:r>
            <a:endParaRPr lang="en-CA" dirty="0"/>
          </a:p>
        </p:txBody>
      </p:sp>
      <p:graphicFrame>
        <p:nvGraphicFramePr>
          <p:cNvPr id="3" name="Content Placeholder 5"/>
          <p:cNvGraphicFramePr>
            <a:graphicFrameLocks/>
          </p:cNvGraphicFramePr>
          <p:nvPr>
            <p:extLst>
              <p:ext uri="{D42A27DB-BD31-4B8C-83A1-F6EECF244321}">
                <p14:modId xmlns:p14="http://schemas.microsoft.com/office/powerpoint/2010/main" val="1100844389"/>
              </p:ext>
            </p:extLst>
          </p:nvPr>
        </p:nvGraphicFramePr>
        <p:xfrm>
          <a:off x="746292" y="1457919"/>
          <a:ext cx="7651630" cy="39748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806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dirty="0"/>
              <a:t>CIPMM Mentorship Program</a:t>
            </a:r>
          </a:p>
        </p:txBody>
      </p:sp>
      <p:sp>
        <p:nvSpPr>
          <p:cNvPr id="3" name="Content Placeholder 2"/>
          <p:cNvSpPr txBox="1">
            <a:spLocks/>
          </p:cNvSpPr>
          <p:nvPr/>
        </p:nvSpPr>
        <p:spPr>
          <a:xfrm>
            <a:off x="457200" y="1398113"/>
            <a:ext cx="8229600" cy="452596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a:buChar char="•"/>
            </a:pPr>
            <a:r>
              <a:rPr lang="en-CA" sz="2400" dirty="0">
                <a:solidFill>
                  <a:srgbClr val="000000"/>
                </a:solidFill>
              </a:rPr>
              <a:t>Established as the pilot program in 2017. </a:t>
            </a:r>
          </a:p>
          <a:p>
            <a:pPr marL="342900" indent="-342900" algn="l">
              <a:buFont typeface="Arial"/>
              <a:buChar char="•"/>
            </a:pPr>
            <a:r>
              <a:rPr lang="en-CA" sz="2400" dirty="0">
                <a:solidFill>
                  <a:srgbClr val="000000"/>
                </a:solidFill>
              </a:rPr>
              <a:t>Over 160 people have graduated since! </a:t>
            </a:r>
          </a:p>
          <a:p>
            <a:pPr marL="342900" indent="-342900" algn="l">
              <a:buFont typeface="Arial"/>
              <a:buChar char="•"/>
            </a:pPr>
            <a:r>
              <a:rPr lang="en-CA" sz="2400" dirty="0">
                <a:solidFill>
                  <a:srgbClr val="000000"/>
                </a:solidFill>
              </a:rPr>
              <a:t>2018 </a:t>
            </a:r>
            <a:r>
              <a:rPr lang="mr-IN" sz="2400" dirty="0">
                <a:solidFill>
                  <a:srgbClr val="000000"/>
                </a:solidFill>
              </a:rPr>
              <a:t>–</a:t>
            </a:r>
            <a:r>
              <a:rPr lang="en-CA" sz="2400" dirty="0">
                <a:solidFill>
                  <a:srgbClr val="000000"/>
                </a:solidFill>
              </a:rPr>
              <a:t> 10 mentors, 37 mentees, 18 departments participated.</a:t>
            </a:r>
          </a:p>
          <a:p>
            <a:pPr marL="342900" indent="-342900" algn="l">
              <a:buFont typeface="Arial"/>
              <a:buChar char="•"/>
            </a:pPr>
            <a:r>
              <a:rPr lang="en-CA" sz="2400" dirty="0">
                <a:solidFill>
                  <a:srgbClr val="000000"/>
                </a:solidFill>
              </a:rPr>
              <a:t>2019 </a:t>
            </a:r>
            <a:r>
              <a:rPr lang="mr-IN" sz="2400" dirty="0">
                <a:solidFill>
                  <a:srgbClr val="000000"/>
                </a:solidFill>
              </a:rPr>
              <a:t>–</a:t>
            </a:r>
            <a:r>
              <a:rPr lang="en-CA" sz="2400" dirty="0">
                <a:solidFill>
                  <a:srgbClr val="000000"/>
                </a:solidFill>
              </a:rPr>
              <a:t> 13 mentors, 67 mentees, 20 departments participated.</a:t>
            </a:r>
          </a:p>
          <a:p>
            <a:pPr marL="342900" indent="-342900" algn="l">
              <a:buFont typeface="Arial"/>
              <a:buChar char="•"/>
            </a:pPr>
            <a:r>
              <a:rPr lang="en-CA" sz="2400" dirty="0">
                <a:solidFill>
                  <a:srgbClr val="000000"/>
                </a:solidFill>
              </a:rPr>
              <a:t>2020 -  11 mentors, 58 mentees, 19 departments participated.</a:t>
            </a:r>
          </a:p>
          <a:p>
            <a:pPr marL="342900" indent="-342900" algn="l">
              <a:buFont typeface="Arial"/>
              <a:buChar char="•"/>
            </a:pPr>
            <a:r>
              <a:rPr lang="en-CA" sz="2400" dirty="0">
                <a:solidFill>
                  <a:srgbClr val="000000"/>
                </a:solidFill>
              </a:rPr>
              <a:t>2021 – 11 mentors, 59 mentees, 22 departments participated.</a:t>
            </a:r>
          </a:p>
        </p:txBody>
      </p:sp>
      <p:pic>
        <p:nvPicPr>
          <p:cNvPr id="4" name="Picture 3" descr="Screen Shot 2021-01-25 at 9.37.06 AM.png"/>
          <p:cNvPicPr>
            <a:picLocks noChangeAspect="1"/>
          </p:cNvPicPr>
          <p:nvPr/>
        </p:nvPicPr>
        <p:blipFill rotWithShape="1">
          <a:blip r:embed="rId3">
            <a:extLst>
              <a:ext uri="{28A0092B-C50C-407E-A947-70E740481C1C}">
                <a14:useLocalDpi xmlns:a14="http://schemas.microsoft.com/office/drawing/2010/main" val="0"/>
              </a:ext>
            </a:extLst>
          </a:blip>
          <a:srcRect r="10945"/>
          <a:stretch/>
        </p:blipFill>
        <p:spPr>
          <a:xfrm rot="5400000">
            <a:off x="6255273" y="3682185"/>
            <a:ext cx="1970408" cy="2892645"/>
          </a:xfrm>
          <a:prstGeom prst="rect">
            <a:avLst/>
          </a:prstGeom>
        </p:spPr>
      </p:pic>
      <p:sp>
        <p:nvSpPr>
          <p:cNvPr id="5" name="TextBox 4"/>
          <p:cNvSpPr txBox="1"/>
          <p:nvPr/>
        </p:nvSpPr>
        <p:spPr>
          <a:xfrm>
            <a:off x="5012700" y="464580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12602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Content Placeholder 2"/>
          <p:cNvSpPr txBox="1">
            <a:spLocks/>
          </p:cNvSpPr>
          <p:nvPr/>
        </p:nvSpPr>
        <p:spPr>
          <a:xfrm>
            <a:off x="457200" y="1594920"/>
            <a:ext cx="8229600" cy="4525963"/>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CA" sz="2400" dirty="0">
                <a:solidFill>
                  <a:srgbClr val="000000"/>
                </a:solidFill>
              </a:rPr>
              <a:t>The core elements of the CIPMM Mentorship Program are: </a:t>
            </a:r>
          </a:p>
          <a:p>
            <a:pPr algn="l"/>
            <a:endParaRPr lang="en-CA" sz="2400" b="1" dirty="0">
              <a:solidFill>
                <a:srgbClr val="000000"/>
              </a:solidFill>
            </a:endParaRPr>
          </a:p>
          <a:p>
            <a:pPr algn="l"/>
            <a:r>
              <a:rPr lang="en-CA" sz="2400" b="1" dirty="0">
                <a:solidFill>
                  <a:srgbClr val="000000"/>
                </a:solidFill>
              </a:rPr>
              <a:t>The Right People</a:t>
            </a:r>
            <a:r>
              <a:rPr lang="en-CA" sz="2400" dirty="0">
                <a:solidFill>
                  <a:srgbClr val="000000"/>
                </a:solidFill>
              </a:rPr>
              <a:t> - CIPMM, in partnership with the Government of Canada, gives you an exciting opportunity to participate and be matched with excellent Mentors in the field of Procurement and Materiel Management.</a:t>
            </a:r>
          </a:p>
          <a:p>
            <a:pPr algn="l"/>
            <a:endParaRPr lang="en-CA" sz="2400" dirty="0">
              <a:solidFill>
                <a:srgbClr val="000000"/>
              </a:solidFill>
            </a:endParaRPr>
          </a:p>
          <a:p>
            <a:pPr algn="l"/>
            <a:r>
              <a:rPr lang="en-CA" sz="2400" b="1" dirty="0">
                <a:solidFill>
                  <a:srgbClr val="000000"/>
                </a:solidFill>
              </a:rPr>
              <a:t>The Right Fit</a:t>
            </a:r>
            <a:r>
              <a:rPr lang="en-CA" sz="2400" dirty="0">
                <a:solidFill>
                  <a:srgbClr val="000000"/>
                </a:solidFill>
              </a:rPr>
              <a:t> - The program is positioned to align with the development of key competencies and skills required in the procurement and materiel management professions, and to effectively help participants in their journey toward forwarding their careers and having life changing experiences.</a:t>
            </a:r>
          </a:p>
          <a:p>
            <a:pPr algn="l"/>
            <a:endParaRPr lang="en-CA" sz="2400" dirty="0">
              <a:solidFill>
                <a:srgbClr val="000000"/>
              </a:solidFill>
            </a:endParaRPr>
          </a:p>
          <a:p>
            <a:pPr algn="l"/>
            <a:r>
              <a:rPr lang="en-CA" sz="2400" b="1" dirty="0">
                <a:solidFill>
                  <a:srgbClr val="000000"/>
                </a:solidFill>
              </a:rPr>
              <a:t>The Right Skills</a:t>
            </a:r>
            <a:r>
              <a:rPr lang="en-CA" sz="2400" dirty="0">
                <a:solidFill>
                  <a:srgbClr val="000000"/>
                </a:solidFill>
              </a:rPr>
              <a:t> - It is designed to help strengthen and develop skills, to provide access to the information and resources, and to support your needs to realize your professional and career goals, including leadership opportunities. </a:t>
            </a:r>
          </a:p>
        </p:txBody>
      </p:sp>
      <p:sp>
        <p:nvSpPr>
          <p:cNvPr id="3" name="Title 1"/>
          <p:cNvSpPr txBox="1">
            <a:spLocks/>
          </p:cNvSpPr>
          <p:nvPr/>
        </p:nvSpPr>
        <p:spPr>
          <a:xfrm>
            <a:off x="0" y="274638"/>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a:t>CIPMM Mentorship Program</a:t>
            </a:r>
            <a:endParaRPr lang="en-CA" dirty="0"/>
          </a:p>
        </p:txBody>
      </p:sp>
    </p:spTree>
    <p:extLst>
      <p:ext uri="{BB962C8B-B14F-4D97-AF65-F5344CB8AC3E}">
        <p14:creationId xmlns:p14="http://schemas.microsoft.com/office/powerpoint/2010/main" val="66540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a:t>CIPMM Mentorship Program</a:t>
            </a:r>
            <a:endParaRPr lang="en-CA" dirty="0"/>
          </a:p>
        </p:txBody>
      </p:sp>
      <p:graphicFrame>
        <p:nvGraphicFramePr>
          <p:cNvPr id="3" name="Content Placeholder 3"/>
          <p:cNvGraphicFramePr>
            <a:graphicFrameLocks/>
          </p:cNvGraphicFramePr>
          <p:nvPr>
            <p:extLst>
              <p:ext uri="{D42A27DB-BD31-4B8C-83A1-F6EECF244321}">
                <p14:modId xmlns:p14="http://schemas.microsoft.com/office/powerpoint/2010/main" val="3155994939"/>
              </p:ext>
            </p:extLst>
          </p:nvPr>
        </p:nvGraphicFramePr>
        <p:xfrm>
          <a:off x="457200" y="150191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254476" y="1186805"/>
            <a:ext cx="2641919" cy="461665"/>
          </a:xfrm>
          <a:prstGeom prst="rect">
            <a:avLst/>
          </a:prstGeom>
          <a:noFill/>
        </p:spPr>
        <p:txBody>
          <a:bodyPr wrap="none" rtlCol="0">
            <a:spAutoFit/>
          </a:bodyPr>
          <a:lstStyle/>
          <a:p>
            <a:r>
              <a:rPr lang="en-US" sz="2400" dirty="0">
                <a:latin typeface="+mj-lt"/>
              </a:rPr>
              <a:t>What will you gain?</a:t>
            </a:r>
          </a:p>
        </p:txBody>
      </p:sp>
      <p:sp>
        <p:nvSpPr>
          <p:cNvPr id="5" name="TextBox 4"/>
          <p:cNvSpPr txBox="1"/>
          <p:nvPr/>
        </p:nvSpPr>
        <p:spPr>
          <a:xfrm>
            <a:off x="6089386" y="3163922"/>
            <a:ext cx="2494720" cy="830997"/>
          </a:xfrm>
          <a:prstGeom prst="rect">
            <a:avLst/>
          </a:prstGeom>
          <a:noFill/>
        </p:spPr>
        <p:txBody>
          <a:bodyPr wrap="square" rtlCol="0">
            <a:spAutoFit/>
          </a:bodyPr>
          <a:lstStyle/>
          <a:p>
            <a:pPr lvl="0" algn="ctr"/>
            <a:r>
              <a:rPr lang="en-CA" sz="1600" dirty="0"/>
              <a:t>Build Professional relationships and expand your network</a:t>
            </a:r>
          </a:p>
        </p:txBody>
      </p:sp>
    </p:spTree>
    <p:extLst>
      <p:ext uri="{BB962C8B-B14F-4D97-AF65-F5344CB8AC3E}">
        <p14:creationId xmlns:p14="http://schemas.microsoft.com/office/powerpoint/2010/main" val="314380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A"/>
              <a:t>CIPMM Mentorship Program</a:t>
            </a:r>
            <a:endParaRPr lang="en-CA" dirty="0"/>
          </a:p>
        </p:txBody>
      </p:sp>
      <p:sp>
        <p:nvSpPr>
          <p:cNvPr id="3" name="Content Placeholder 2"/>
          <p:cNvSpPr txBox="1">
            <a:spLocks/>
          </p:cNvSpPr>
          <p:nvPr/>
        </p:nvSpPr>
        <p:spPr>
          <a:xfrm>
            <a:off x="457200" y="1686144"/>
            <a:ext cx="8229600" cy="452596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a:buChar char="•"/>
            </a:pPr>
            <a:r>
              <a:rPr lang="en-CA" sz="2200" dirty="0">
                <a:solidFill>
                  <a:srgbClr val="000000"/>
                </a:solidFill>
              </a:rPr>
              <a:t>Program runs from February 2022 to December 2022 </a:t>
            </a:r>
            <a:r>
              <a:rPr lang="mr-IN" sz="2200" dirty="0">
                <a:solidFill>
                  <a:srgbClr val="000000"/>
                </a:solidFill>
              </a:rPr>
              <a:t>–</a:t>
            </a:r>
            <a:r>
              <a:rPr lang="en-CA" sz="2200" dirty="0">
                <a:solidFill>
                  <a:srgbClr val="000000"/>
                </a:solidFill>
              </a:rPr>
              <a:t> 10 month Program. </a:t>
            </a:r>
          </a:p>
          <a:p>
            <a:pPr marL="342900" indent="-342900" algn="l">
              <a:buFont typeface="Arial"/>
              <a:buChar char="•"/>
            </a:pPr>
            <a:r>
              <a:rPr lang="en-CA" sz="2200" dirty="0">
                <a:solidFill>
                  <a:srgbClr val="000000"/>
                </a:solidFill>
              </a:rPr>
              <a:t>A diverse range of leaders share their experience with a group of mentees. </a:t>
            </a:r>
          </a:p>
          <a:p>
            <a:pPr marL="342900" indent="-342900" algn="l">
              <a:buFont typeface="Arial"/>
              <a:buChar char="•"/>
            </a:pPr>
            <a:r>
              <a:rPr lang="en-CA" sz="2200" dirty="0">
                <a:solidFill>
                  <a:srgbClr val="000000"/>
                </a:solidFill>
              </a:rPr>
              <a:t>Mentees are matched with Mentors that meet their requested competency development goals.</a:t>
            </a:r>
          </a:p>
          <a:p>
            <a:pPr marL="342900" indent="-342900" algn="l">
              <a:buFont typeface="Arial"/>
              <a:buChar char="•"/>
            </a:pPr>
            <a:r>
              <a:rPr lang="en-CA" sz="2200" dirty="0">
                <a:solidFill>
                  <a:srgbClr val="000000"/>
                </a:solidFill>
              </a:rPr>
              <a:t>Mentors meet on a monthly basis (February to December) with four to five mentees for meetings and group discussions.</a:t>
            </a:r>
          </a:p>
          <a:p>
            <a:pPr marL="342900" indent="-342900" algn="l">
              <a:buFont typeface="Arial"/>
              <a:buChar char="•"/>
            </a:pPr>
            <a:r>
              <a:rPr lang="en-CA" sz="2200" dirty="0">
                <a:solidFill>
                  <a:srgbClr val="000000"/>
                </a:solidFill>
              </a:rPr>
              <a:t>The program hosts a kick off session in February 2022, a mid-term session in June 2022, and the graduation ceremony in December 2022. These are great learning and networking events.</a:t>
            </a:r>
          </a:p>
        </p:txBody>
      </p:sp>
      <p:sp>
        <p:nvSpPr>
          <p:cNvPr id="4" name="TextBox 3"/>
          <p:cNvSpPr txBox="1"/>
          <p:nvPr/>
        </p:nvSpPr>
        <p:spPr>
          <a:xfrm>
            <a:off x="3254476" y="1186805"/>
            <a:ext cx="2510874" cy="461665"/>
          </a:xfrm>
          <a:prstGeom prst="rect">
            <a:avLst/>
          </a:prstGeom>
          <a:noFill/>
        </p:spPr>
        <p:txBody>
          <a:bodyPr wrap="none" rtlCol="0">
            <a:spAutoFit/>
          </a:bodyPr>
          <a:lstStyle/>
          <a:p>
            <a:r>
              <a:rPr lang="en-US" sz="2400" dirty="0">
                <a:latin typeface="+mj-lt"/>
              </a:rPr>
              <a:t>How does it work?</a:t>
            </a:r>
          </a:p>
        </p:txBody>
      </p:sp>
    </p:spTree>
    <p:extLst>
      <p:ext uri="{BB962C8B-B14F-4D97-AF65-F5344CB8AC3E}">
        <p14:creationId xmlns:p14="http://schemas.microsoft.com/office/powerpoint/2010/main" val="3739474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619391"/>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Develop your skills and expand your network!</a:t>
            </a:r>
            <a:endParaRPr lang="en-CA" dirty="0"/>
          </a:p>
        </p:txBody>
      </p:sp>
      <p:sp>
        <p:nvSpPr>
          <p:cNvPr id="3" name="Content Placeholder 2"/>
          <p:cNvSpPr txBox="1">
            <a:spLocks/>
          </p:cNvSpPr>
          <p:nvPr/>
        </p:nvSpPr>
        <p:spPr>
          <a:xfrm>
            <a:off x="457200" y="1736280"/>
            <a:ext cx="8229600" cy="452596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lgn="l">
              <a:buFont typeface="Arial"/>
              <a:buChar char="•"/>
            </a:pPr>
            <a:endParaRPr lang="en-US" sz="2200" dirty="0">
              <a:solidFill>
                <a:srgbClr val="000000"/>
              </a:solidFill>
            </a:endParaRPr>
          </a:p>
          <a:p>
            <a:pPr marL="342900" indent="-342900" algn="l">
              <a:buFont typeface="Arial"/>
              <a:buChar char="•"/>
            </a:pPr>
            <a:r>
              <a:rPr lang="en-US" sz="2200" dirty="0">
                <a:solidFill>
                  <a:srgbClr val="000000"/>
                </a:solidFill>
              </a:rPr>
              <a:t>Mentoring is the pairing of an experienced or skilled person (mentor) with a person who would like to improve his or her skills (mentee).</a:t>
            </a:r>
          </a:p>
          <a:p>
            <a:pPr marL="342900" indent="-342900" algn="l">
              <a:buFont typeface="Arial"/>
              <a:buChar char="•"/>
            </a:pPr>
            <a:r>
              <a:rPr lang="en-US" sz="2200" dirty="0">
                <a:solidFill>
                  <a:srgbClr val="000000"/>
                </a:solidFill>
              </a:rPr>
              <a:t>The mentor acts as a role model and supports the mentee by sharing knowledge, resources and advice to help them improve their skills. </a:t>
            </a:r>
          </a:p>
          <a:p>
            <a:pPr marL="342900" indent="-342900" algn="l">
              <a:buFont typeface="Arial"/>
              <a:buChar char="•"/>
            </a:pPr>
            <a:r>
              <a:rPr lang="en-US" sz="2200" dirty="0">
                <a:solidFill>
                  <a:srgbClr val="000000"/>
                </a:solidFill>
              </a:rPr>
              <a:t>Mentoring is an effective way to help junior employees improve their essential skills, and it doesn’t require a lot of resources to be successful.</a:t>
            </a:r>
            <a:endParaRPr lang="en-CA" sz="2200" dirty="0">
              <a:solidFill>
                <a:srgbClr val="000000"/>
              </a:solidFill>
            </a:endParaRPr>
          </a:p>
        </p:txBody>
      </p:sp>
    </p:spTree>
    <p:extLst>
      <p:ext uri="{BB962C8B-B14F-4D97-AF65-F5344CB8AC3E}">
        <p14:creationId xmlns:p14="http://schemas.microsoft.com/office/powerpoint/2010/main" val="422117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33528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As a Mentee</a:t>
            </a:r>
            <a:endParaRPr lang="en-CA" dirty="0"/>
          </a:p>
        </p:txBody>
      </p:sp>
      <p:sp>
        <p:nvSpPr>
          <p:cNvPr id="3" name="Content Placeholder 2"/>
          <p:cNvSpPr txBox="1">
            <a:spLocks/>
          </p:cNvSpPr>
          <p:nvPr/>
        </p:nvSpPr>
        <p:spPr>
          <a:xfrm>
            <a:off x="457200" y="1285056"/>
            <a:ext cx="8229600" cy="4525963"/>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2400" dirty="0">
                <a:solidFill>
                  <a:schemeClr val="tx1"/>
                </a:solidFill>
              </a:rPr>
              <a:t>Do you find it difficult to see a career path within procurement or materiel management? Are you wondering what comes next for you? Are you unsure which job opportunities to pursue? Are you unsure what knowledge, competencies and skills are desired by hiring managers? Are you looking for career advice but aren’t getting anywhere?</a:t>
            </a:r>
          </a:p>
          <a:p>
            <a:pPr algn="l"/>
            <a:r>
              <a:rPr lang="en-US" sz="2400" b="1" dirty="0">
                <a:solidFill>
                  <a:schemeClr val="tx1"/>
                </a:solidFill>
              </a:rPr>
              <a:t>Consider Joining the CIPMM Mentorship Program</a:t>
            </a:r>
          </a:p>
          <a:p>
            <a:pPr marL="342900" indent="-342900" algn="l">
              <a:buFont typeface="Arial"/>
              <a:buChar char="•"/>
            </a:pPr>
            <a:r>
              <a:rPr lang="en-US" sz="2400" dirty="0">
                <a:solidFill>
                  <a:schemeClr val="tx1"/>
                </a:solidFill>
              </a:rPr>
              <a:t>Get expert advice from senior officials in group or one-on-one sessions!</a:t>
            </a:r>
          </a:p>
          <a:p>
            <a:pPr marL="342900" indent="-342900" algn="l">
              <a:buFont typeface="Arial"/>
              <a:buChar char="•"/>
            </a:pPr>
            <a:r>
              <a:rPr lang="en-US" sz="2400" dirty="0">
                <a:solidFill>
                  <a:schemeClr val="tx1"/>
                </a:solidFill>
              </a:rPr>
              <a:t>Acquire technical skills, discover leadership styles, and build professional relationships! </a:t>
            </a:r>
          </a:p>
          <a:p>
            <a:pPr marL="342900" indent="-342900" algn="l">
              <a:buFont typeface="Arial"/>
              <a:buChar char="•"/>
            </a:pPr>
            <a:r>
              <a:rPr lang="en-US" sz="2400" dirty="0">
                <a:solidFill>
                  <a:schemeClr val="tx1"/>
                </a:solidFill>
              </a:rPr>
              <a:t>Identify future opportunities for career growth and view your organization from a different perspective!</a:t>
            </a:r>
          </a:p>
          <a:p>
            <a:pPr marL="342900" indent="-342900" algn="l">
              <a:buFont typeface="Arial"/>
              <a:buChar char="•"/>
            </a:pPr>
            <a:r>
              <a:rPr lang="en-US" sz="2400" dirty="0">
                <a:solidFill>
                  <a:schemeClr val="tx1"/>
                </a:solidFill>
              </a:rPr>
              <a:t>Expose mentors to new technological trends and emerging innovative procurement and materiel management practices! </a:t>
            </a:r>
          </a:p>
        </p:txBody>
      </p:sp>
    </p:spTree>
    <p:extLst>
      <p:ext uri="{BB962C8B-B14F-4D97-AF65-F5344CB8AC3E}">
        <p14:creationId xmlns:p14="http://schemas.microsoft.com/office/powerpoint/2010/main" val="22070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2870</TotalTime>
  <Words>1066</Words>
  <Application>Microsoft Macintosh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2022 CIPMM Mentorship Program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The Willow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James</dc:creator>
  <cp:lastModifiedBy>KENZA LOULIDI</cp:lastModifiedBy>
  <cp:revision>29</cp:revision>
  <dcterms:created xsi:type="dcterms:W3CDTF">2018-09-18T17:17:28Z</dcterms:created>
  <dcterms:modified xsi:type="dcterms:W3CDTF">2021-11-26T16:28:39Z</dcterms:modified>
</cp:coreProperties>
</file>