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3.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4.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6.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7.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8.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9.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0.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1.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2.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13.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14.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1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notesSlides/notesSlide17.xml" ContentType="application/vnd.openxmlformats-officedocument.presentationml.notesSlid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8.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19.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20.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2.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3.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24.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25.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0"/>
  </p:notesMasterIdLst>
  <p:handoutMasterIdLst>
    <p:handoutMasterId r:id="rId31"/>
  </p:handoutMasterIdLst>
  <p:sldIdLst>
    <p:sldId id="256" r:id="rId2"/>
    <p:sldId id="279" r:id="rId3"/>
    <p:sldId id="257" r:id="rId4"/>
    <p:sldId id="259" r:id="rId5"/>
    <p:sldId id="282" r:id="rId6"/>
    <p:sldId id="280" r:id="rId7"/>
    <p:sldId id="283" r:id="rId8"/>
    <p:sldId id="260" r:id="rId9"/>
    <p:sldId id="281" r:id="rId10"/>
    <p:sldId id="263" r:id="rId11"/>
    <p:sldId id="262" r:id="rId12"/>
    <p:sldId id="276" r:id="rId13"/>
    <p:sldId id="275" r:id="rId14"/>
    <p:sldId id="264" r:id="rId15"/>
    <p:sldId id="265" r:id="rId16"/>
    <p:sldId id="266" r:id="rId17"/>
    <p:sldId id="267" r:id="rId18"/>
    <p:sldId id="268" r:id="rId19"/>
    <p:sldId id="269" r:id="rId20"/>
    <p:sldId id="284" r:id="rId21"/>
    <p:sldId id="270" r:id="rId22"/>
    <p:sldId id="271" r:id="rId23"/>
    <p:sldId id="272" r:id="rId24"/>
    <p:sldId id="273" r:id="rId25"/>
    <p:sldId id="261" r:id="rId26"/>
    <p:sldId id="285" r:id="rId27"/>
    <p:sldId id="286" r:id="rId28"/>
    <p:sldId id="278" r:id="rId29"/>
  </p:sldIdLst>
  <p:sldSz cx="12192000" cy="6858000"/>
  <p:notesSz cx="6662738" cy="9926638"/>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09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CB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000" autoAdjust="0"/>
    <p:restoredTop sz="93896" autoAdjust="0"/>
  </p:normalViewPr>
  <p:slideViewPr>
    <p:cSldViewPr snapToGrid="0">
      <p:cViewPr varScale="1">
        <p:scale>
          <a:sx n="111" d="100"/>
          <a:sy n="111" d="100"/>
        </p:scale>
        <p:origin x="1528" y="200"/>
      </p:cViewPr>
      <p:guideLst>
        <p:guide orient="horz" pos="2160"/>
        <p:guide pos="3840"/>
      </p:guideLst>
    </p:cSldViewPr>
  </p:slideViewPr>
  <p:notesTextViewPr>
    <p:cViewPr>
      <p:scale>
        <a:sx n="1" d="1"/>
        <a:sy n="1" d="1"/>
      </p:scale>
      <p:origin x="0" y="0"/>
    </p:cViewPr>
  </p:notesTextViewPr>
  <p:notesViewPr>
    <p:cSldViewPr snapToGrid="0">
      <p:cViewPr>
        <p:scale>
          <a:sx n="80" d="100"/>
          <a:sy n="80" d="100"/>
        </p:scale>
        <p:origin x="-2004" y="1740"/>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790" cy="49718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3440" y="0"/>
            <a:ext cx="2887790" cy="497187"/>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427744"/>
            <a:ext cx="2887790" cy="4971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3440" y="9427744"/>
            <a:ext cx="2887790" cy="497187"/>
          </a:xfrm>
          <a:prstGeom prst="rect">
            <a:avLst/>
          </a:prstGeom>
        </p:spPr>
        <p:txBody>
          <a:bodyPr vert="horz" lIns="91440" tIns="45720" rIns="91440" bIns="45720" rtlCol="0" anchor="b"/>
          <a:lstStyle>
            <a:lvl1pPr algn="r">
              <a:defRPr sz="1200"/>
            </a:lvl1pPr>
          </a:lstStyle>
          <a:p>
            <a:fld id="{387DBCFF-7891-D640-B092-C511F2CB3DD7}" type="slidenum">
              <a:rPr lang="en-US" smtClean="0"/>
              <a:t>‹#›</a:t>
            </a:fld>
            <a:endParaRPr lang="en-US"/>
          </a:p>
        </p:txBody>
      </p:sp>
    </p:spTree>
    <p:extLst>
      <p:ext uri="{BB962C8B-B14F-4D97-AF65-F5344CB8AC3E}">
        <p14:creationId xmlns:p14="http://schemas.microsoft.com/office/powerpoint/2010/main" val="111965218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7186" cy="498056"/>
          </a:xfrm>
          <a:prstGeom prst="rect">
            <a:avLst/>
          </a:prstGeom>
        </p:spPr>
        <p:txBody>
          <a:bodyPr vert="horz" lIns="92757" tIns="46378" rIns="92757" bIns="46378" rtlCol="0"/>
          <a:lstStyle>
            <a:lvl1pPr algn="l">
              <a:defRPr sz="1200"/>
            </a:lvl1pPr>
          </a:lstStyle>
          <a:p>
            <a:endParaRPr lang="en-CA"/>
          </a:p>
        </p:txBody>
      </p:sp>
      <p:sp>
        <p:nvSpPr>
          <p:cNvPr id="3" name="Date Placeholder 2"/>
          <p:cNvSpPr>
            <a:spLocks noGrp="1"/>
          </p:cNvSpPr>
          <p:nvPr>
            <p:ph type="dt" idx="1"/>
          </p:nvPr>
        </p:nvSpPr>
        <p:spPr>
          <a:xfrm>
            <a:off x="3774010" y="1"/>
            <a:ext cx="2887186" cy="498056"/>
          </a:xfrm>
          <a:prstGeom prst="rect">
            <a:avLst/>
          </a:prstGeom>
        </p:spPr>
        <p:txBody>
          <a:bodyPr vert="horz" lIns="92757" tIns="46378" rIns="92757" bIns="46378" rtlCol="0"/>
          <a:lstStyle>
            <a:lvl1pPr algn="r">
              <a:defRPr sz="1200"/>
            </a:lvl1pPr>
          </a:lstStyle>
          <a:p>
            <a:endParaRPr lang="en-CA"/>
          </a:p>
        </p:txBody>
      </p:sp>
      <p:sp>
        <p:nvSpPr>
          <p:cNvPr id="4" name="Slide Image Placeholder 3"/>
          <p:cNvSpPr>
            <a:spLocks noGrp="1" noRot="1" noChangeAspect="1"/>
          </p:cNvSpPr>
          <p:nvPr>
            <p:ph type="sldImg" idx="2"/>
          </p:nvPr>
        </p:nvSpPr>
        <p:spPr>
          <a:xfrm>
            <a:off x="354013" y="1239838"/>
            <a:ext cx="5954712" cy="3351212"/>
          </a:xfrm>
          <a:prstGeom prst="rect">
            <a:avLst/>
          </a:prstGeom>
          <a:noFill/>
          <a:ln w="12700">
            <a:solidFill>
              <a:prstClr val="black"/>
            </a:solidFill>
          </a:ln>
        </p:spPr>
        <p:txBody>
          <a:bodyPr vert="horz" lIns="92757" tIns="46378" rIns="92757" bIns="46378" rtlCol="0" anchor="ctr"/>
          <a:lstStyle/>
          <a:p>
            <a:endParaRPr lang="en-CA"/>
          </a:p>
        </p:txBody>
      </p:sp>
      <p:sp>
        <p:nvSpPr>
          <p:cNvPr id="5" name="Notes Placeholder 4"/>
          <p:cNvSpPr>
            <a:spLocks noGrp="1"/>
          </p:cNvSpPr>
          <p:nvPr>
            <p:ph type="body" sz="quarter" idx="3"/>
          </p:nvPr>
        </p:nvSpPr>
        <p:spPr>
          <a:xfrm>
            <a:off x="666274" y="4777194"/>
            <a:ext cx="5330190" cy="3908614"/>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428584"/>
            <a:ext cx="2887186" cy="498055"/>
          </a:xfrm>
          <a:prstGeom prst="rect">
            <a:avLst/>
          </a:prstGeom>
        </p:spPr>
        <p:txBody>
          <a:bodyPr vert="horz" lIns="92757" tIns="46378" rIns="92757" bIns="46378" rtlCol="0" anchor="b"/>
          <a:lstStyle>
            <a:lvl1pPr algn="l">
              <a:defRPr sz="1200"/>
            </a:lvl1pPr>
          </a:lstStyle>
          <a:p>
            <a:endParaRPr lang="en-CA"/>
          </a:p>
        </p:txBody>
      </p:sp>
      <p:sp>
        <p:nvSpPr>
          <p:cNvPr id="7" name="Slide Number Placeholder 6"/>
          <p:cNvSpPr>
            <a:spLocks noGrp="1"/>
          </p:cNvSpPr>
          <p:nvPr>
            <p:ph type="sldNum" sz="quarter" idx="5"/>
          </p:nvPr>
        </p:nvSpPr>
        <p:spPr>
          <a:xfrm>
            <a:off x="3774010" y="9428584"/>
            <a:ext cx="2887186" cy="498055"/>
          </a:xfrm>
          <a:prstGeom prst="rect">
            <a:avLst/>
          </a:prstGeom>
        </p:spPr>
        <p:txBody>
          <a:bodyPr vert="horz" lIns="92757" tIns="46378" rIns="92757" bIns="46378" rtlCol="0" anchor="b"/>
          <a:lstStyle>
            <a:lvl1pPr algn="r">
              <a:defRPr sz="1200"/>
            </a:lvl1pPr>
          </a:lstStyle>
          <a:p>
            <a:fld id="{DA561D49-BD4A-4AC1-910D-3B9894FB8262}" type="slidenum">
              <a:rPr lang="en-CA" smtClean="0"/>
              <a:t>‹#›</a:t>
            </a:fld>
            <a:endParaRPr lang="en-CA"/>
          </a:p>
        </p:txBody>
      </p:sp>
    </p:spTree>
    <p:extLst>
      <p:ext uri="{BB962C8B-B14F-4D97-AF65-F5344CB8AC3E}">
        <p14:creationId xmlns:p14="http://schemas.microsoft.com/office/powerpoint/2010/main" val="89055057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slide" Target="../slides/slide12.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tags" Target="../tags/tag84.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0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128.xml"/><Relationship Id="rId2" Type="http://schemas.openxmlformats.org/officeDocument/2006/relationships/tags" Target="../tags/tag127.xml"/><Relationship Id="rId1" Type="http://schemas.openxmlformats.org/officeDocument/2006/relationships/tags" Target="../tags/tag126.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tags" Target="../tags/tag179.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73.xml"/><Relationship Id="rId2" Type="http://schemas.openxmlformats.org/officeDocument/2006/relationships/tags" Target="../tags/tag72.xml"/><Relationship Id="rId1" Type="http://schemas.openxmlformats.org/officeDocument/2006/relationships/tags" Target="../tags/tag71.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5242548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12</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6833957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wrap="square"/>
          <a:lstStyle/>
          <a:p>
            <a:pPr lvl="0">
              <a:defRPr/>
            </a:pPr>
            <a:r>
              <a:rPr lang="fr-CA" dirty="0">
                <a:solidFill>
                  <a:prstClr val="black"/>
                </a:solidFill>
              </a:rPr>
              <a:t>http://www.management-mentors.com/resources/march-2009</a:t>
            </a:r>
            <a:endParaRPr lang="fr-CA" b="1" dirty="0">
              <a:solidFill>
                <a:srgbClr val="990099"/>
              </a:solidFill>
              <a:latin typeface="Courier New"/>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r>
              <a:rPr lang="en-CA" dirty="0"/>
              <a:t> </a:t>
            </a:r>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13</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111090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14</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818728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15</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789942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16</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415096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17</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210138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18</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454263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19</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808842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21</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0264055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22</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300866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2302289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23</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237297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24</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4462166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25</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6537368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26</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653736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27</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653736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28</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638142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3</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15875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4</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929923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6</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92992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8</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87516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9</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87516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10</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632141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A561D49-BD4A-4AC1-910D-3B9894FB8262}" type="slidenum">
              <a:rPr lang="en-CA" smtClean="0"/>
              <a:t>11</a:t>
            </a:fld>
            <a:endParaRPr lang="en-CA"/>
          </a:p>
        </p:txBody>
      </p:sp>
      <p:sp>
        <p:nvSpPr>
          <p:cNvPr id="5" name="Date Placeholder 4"/>
          <p:cNvSpPr>
            <a:spLocks noGrp="1"/>
          </p:cNvSpPr>
          <p:nvPr>
            <p:ph type="dt" idx="11"/>
          </p:nvPr>
        </p:nvSpPr>
        <p:spPr/>
        <p:txBody>
          <a:bodyPr/>
          <a:lstStyle/>
          <a:p>
            <a:endParaRPr lang="en-CA"/>
          </a:p>
        </p:txBody>
      </p:sp>
    </p:spTree>
    <p:extLst>
      <p:ext uri="{BB962C8B-B14F-4D97-AF65-F5344CB8AC3E}">
        <p14:creationId xmlns:p14="http://schemas.microsoft.com/office/powerpoint/2010/main" val="3804672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72376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2071351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10897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30787980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92530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4003384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3821708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3355024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218778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3768139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1919259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163074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1032588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3218725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39B6A8-7D8C-415A-979E-292C51CB3B1E}" type="slidenum">
              <a:rPr lang="en-CA" smtClean="0"/>
              <a:t>‹#›</a:t>
            </a:fld>
            <a:endParaRPr lang="en-CA"/>
          </a:p>
        </p:txBody>
      </p:sp>
    </p:spTree>
    <p:extLst>
      <p:ext uri="{BB962C8B-B14F-4D97-AF65-F5344CB8AC3E}">
        <p14:creationId xmlns:p14="http://schemas.microsoft.com/office/powerpoint/2010/main" val="140424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5B39B6A8-7D8C-415A-979E-292C51CB3B1E}" type="slidenum">
              <a:rPr lang="en-CA" smtClean="0"/>
              <a:t>‹#›</a:t>
            </a:fld>
            <a:endParaRPr lang="en-CA"/>
          </a:p>
        </p:txBody>
      </p:sp>
      <p:sp>
        <p:nvSpPr>
          <p:cNvPr id="5" name="Date Placeholder 4"/>
          <p:cNvSpPr>
            <a:spLocks noGrp="1"/>
          </p:cNvSpPr>
          <p:nvPr>
            <p:ph type="dt" sz="half" idx="10"/>
          </p:nvPr>
        </p:nvSpPr>
        <p:spPr/>
        <p:txBody>
          <a:bodyPr/>
          <a:lstStyle/>
          <a:p>
            <a:endParaRPr lang="en-CA"/>
          </a:p>
        </p:txBody>
      </p:sp>
    </p:spTree>
    <p:extLst>
      <p:ext uri="{BB962C8B-B14F-4D97-AF65-F5344CB8AC3E}">
        <p14:creationId xmlns:p14="http://schemas.microsoft.com/office/powerpoint/2010/main" val="6578616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CA"/>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B39B6A8-7D8C-415A-979E-292C51CB3B1E}" type="slidenum">
              <a:rPr lang="en-CA" smtClean="0"/>
              <a:t>‹#›</a:t>
            </a:fld>
            <a:endParaRPr lang="en-CA"/>
          </a:p>
        </p:txBody>
      </p:sp>
    </p:spTree>
    <p:extLst>
      <p:ext uri="{BB962C8B-B14F-4D97-AF65-F5344CB8AC3E}">
        <p14:creationId xmlns:p14="http://schemas.microsoft.com/office/powerpoint/2010/main" val="88395733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tags" Target="../tags/tag60.xml"/><Relationship Id="rId7" Type="http://schemas.openxmlformats.org/officeDocument/2006/relationships/notesSlide" Target="../notesSlides/notesSlide8.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Layout" Target="../slideLayouts/slideLayout2.xml"/><Relationship Id="rId5" Type="http://schemas.openxmlformats.org/officeDocument/2006/relationships/tags" Target="../tags/tag62.xml"/><Relationship Id="rId4" Type="http://schemas.openxmlformats.org/officeDocument/2006/relationships/tags" Target="../tags/tag61.xml"/></Relationships>
</file>

<file path=ppt/slides/_rels/slide1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tags" Target="../tags/tag68.xml"/><Relationship Id="rId7" Type="http://schemas.openxmlformats.org/officeDocument/2006/relationships/notesSlide" Target="../notesSlides/notesSlide9.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slideLayout" Target="../slideLayouts/slideLayout2.xml"/><Relationship Id="rId5" Type="http://schemas.openxmlformats.org/officeDocument/2006/relationships/tags" Target="../tags/tag70.xml"/><Relationship Id="rId4" Type="http://schemas.openxmlformats.org/officeDocument/2006/relationships/tags" Target="../tags/tag69.xml"/></Relationships>
</file>

<file path=ppt/slides/_rels/slide12.xml.rels><?xml version="1.0" encoding="UTF-8" standalone="yes"?>
<Relationships xmlns="http://schemas.openxmlformats.org/package/2006/relationships"><Relationship Id="rId8" Type="http://schemas.openxmlformats.org/officeDocument/2006/relationships/hyperlink" Target="https://www.canada.ca/en/treasury-board-secretariat/services/professional-development/key-leadership-competency-profile.html" TargetMode="External"/><Relationship Id="rId3" Type="http://schemas.openxmlformats.org/officeDocument/2006/relationships/tags" Target="../tags/tag76.xml"/><Relationship Id="rId7" Type="http://schemas.openxmlformats.org/officeDocument/2006/relationships/notesSlide" Target="../notesSlides/notesSlide10.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Layout" Target="../slideLayouts/slideLayout2.xml"/><Relationship Id="rId5" Type="http://schemas.openxmlformats.org/officeDocument/2006/relationships/tags" Target="../tags/tag78.xml"/><Relationship Id="rId10" Type="http://schemas.openxmlformats.org/officeDocument/2006/relationships/image" Target="../media/image6.gif"/><Relationship Id="rId4" Type="http://schemas.openxmlformats.org/officeDocument/2006/relationships/tags" Target="../tags/tag77.xml"/><Relationship Id="rId9" Type="http://schemas.openxmlformats.org/officeDocument/2006/relationships/hyperlink" Target="https://www.canada.ca/fr/secretariat-conseil-tresor/services/perfectionnement-professionnel/profil-competence-cle-leadership.html"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12.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15.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7.xml"/></Relationships>
</file>

<file path=ppt/slides/_rels/slide16.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104.xml"/></Relationships>
</file>

<file path=ppt/slides/_rels/slide17.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111.xml"/></Relationships>
</file>

<file path=ppt/slides/_rels/slide18.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118.xml"/></Relationships>
</file>

<file path=ppt/slides/_rels/slide19.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25.xml"/></Relationships>
</file>

<file path=ppt/slides/_rels/slide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png"/><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21.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34.xml"/></Relationships>
</file>

<file path=ppt/slides/_rels/slide22.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41.xml"/></Relationships>
</file>

<file path=ppt/slides/_rels/slide23.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48.xml"/></Relationships>
</file>

<file path=ppt/slides/_rels/slide24.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1.xml"/><Relationship Id="rId5" Type="http://schemas.openxmlformats.org/officeDocument/2006/relationships/slideLayout" Target="../slideLayouts/slideLayout2.xml"/><Relationship Id="rId4" Type="http://schemas.openxmlformats.org/officeDocument/2006/relationships/tags" Target="../tags/tag155.xml"/></Relationships>
</file>

<file path=ppt/slides/_rels/slide25.xml.rels><?xml version="1.0" encoding="UTF-8" standalone="yes"?>
<Relationships xmlns="http://schemas.openxmlformats.org/package/2006/relationships"><Relationship Id="rId8" Type="http://schemas.openxmlformats.org/officeDocument/2006/relationships/hyperlink" Target="http://www.cipmm-icagm.ca" TargetMode="External"/><Relationship Id="rId3" Type="http://schemas.openxmlformats.org/officeDocument/2006/relationships/tags" Target="../tags/tag161.xml"/><Relationship Id="rId7" Type="http://schemas.openxmlformats.org/officeDocument/2006/relationships/notesSlide" Target="../notesSlides/notesSlide22.xml"/><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slideLayout" Target="../slideLayouts/slideLayout2.xml"/><Relationship Id="rId5" Type="http://schemas.openxmlformats.org/officeDocument/2006/relationships/tags" Target="../tags/tag163.xml"/><Relationship Id="rId10" Type="http://schemas.openxmlformats.org/officeDocument/2006/relationships/hyperlink" Target="http://cipmm-icagm.ca/fr/" TargetMode="External"/><Relationship Id="rId4" Type="http://schemas.openxmlformats.org/officeDocument/2006/relationships/tags" Target="../tags/tag162.xml"/><Relationship Id="rId9" Type="http://schemas.openxmlformats.org/officeDocument/2006/relationships/hyperlink" Target="http://www.management-mentors.com/resources/march-2009" TargetMode="Externa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78.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tags" Target="../tags/tag16.xml"/><Relationship Id="rId7" Type="http://schemas.openxmlformats.org/officeDocument/2006/relationships/notesSlide" Target="../notesSlides/notesSlide3.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xml"/><Relationship Id="rId5" Type="http://schemas.openxmlformats.org/officeDocument/2006/relationships/tags" Target="../tags/tag18.xml"/><Relationship Id="rId10" Type="http://schemas.openxmlformats.org/officeDocument/2006/relationships/hyperlink" Target="https://www.canada.ca/fr/secretariat-conseil-tresor/services/perfectionnement-professionnel/gestion-collectivites-secteur-services-acquis-actifs/programme-certification-collectivite-acquisitions-gestion-materiel-gouvernement-federal.html" TargetMode="External"/><Relationship Id="rId4" Type="http://schemas.openxmlformats.org/officeDocument/2006/relationships/tags" Target="../tags/tag17.xml"/><Relationship Id="rId9" Type="http://schemas.openxmlformats.org/officeDocument/2006/relationships/hyperlink" Target="http://www.tbs-sct.gc.ca/psm-fpfm/learning-apprentissage/pdps-ppfp/cpd-ppc/cert-eng.asp" TargetMode="Externa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24.xml"/><Relationship Id="rId7" Type="http://schemas.openxmlformats.org/officeDocument/2006/relationships/slideLayout" Target="../slideLayouts/slideLayout2.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2.xml"/><Relationship Id="rId1" Type="http://schemas.openxmlformats.org/officeDocument/2006/relationships/tags" Target="../tags/tag31.xml"/></Relationships>
</file>

<file path=ppt/slides/_rels/slide6.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2.xml"/><Relationship Id="rId5" Type="http://schemas.openxmlformats.org/officeDocument/2006/relationships/tags" Target="../tags/tag37.xml"/><Relationship Id="rId4" Type="http://schemas.openxmlformats.org/officeDocument/2006/relationships/tags" Target="../tags/tag3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2.xml"/><Relationship Id="rId1" Type="http://schemas.openxmlformats.org/officeDocument/2006/relationships/tags" Target="../tags/tag41.xml"/></Relationships>
</file>

<file path=ppt/slides/_rels/slide8.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tags" Target="../tags/tag45.xml"/><Relationship Id="rId7" Type="http://schemas.openxmlformats.org/officeDocument/2006/relationships/notesSlide" Target="../notesSlides/notesSlide6.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2.xml"/><Relationship Id="rId5" Type="http://schemas.openxmlformats.org/officeDocument/2006/relationships/tags" Target="../tags/tag47.xml"/><Relationship Id="rId4" Type="http://schemas.openxmlformats.org/officeDocument/2006/relationships/tags" Target="../tags/tag46.xml"/></Relationships>
</file>

<file path=ppt/slides/_rels/slide9.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rah Zgraggen HD:Users:CamilleSherwood:Documents:CIPMM - Camille :CIPMM Admin :CIPMM logo:cipmm_logo2_horizontal.png"/>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987498" y="4540250"/>
            <a:ext cx="5537127" cy="1988936"/>
          </a:xfrm>
          <a:prstGeom prst="rect">
            <a:avLst/>
          </a:prstGeom>
          <a:noFill/>
          <a:ln>
            <a:noFill/>
          </a:ln>
        </p:spPr>
      </p:pic>
      <p:sp>
        <p:nvSpPr>
          <p:cNvPr id="3" name="Title 2"/>
          <p:cNvSpPr>
            <a:spLocks noGrp="1"/>
          </p:cNvSpPr>
          <p:nvPr>
            <p:ph type="ctrTitle"/>
            <p:custDataLst>
              <p:tags r:id="rId3"/>
            </p:custDataLst>
          </p:nvPr>
        </p:nvSpPr>
        <p:spPr>
          <a:xfrm>
            <a:off x="1342057" y="158750"/>
            <a:ext cx="8198818" cy="3651250"/>
          </a:xfrm>
        </p:spPr>
        <p:txBody>
          <a:bodyPr wrap="square"/>
          <a:lstStyle/>
          <a:p>
            <a:pPr algn="ctr"/>
            <a:r>
              <a:rPr lang="fr-CA" sz="5000" dirty="0">
                <a:solidFill>
                  <a:srgbClr val="5FCBEF"/>
                </a:solidFill>
              </a:rPr>
              <a:t>2022 CIPMM </a:t>
            </a:r>
            <a:br>
              <a:rPr lang="fr-CA" sz="5000" dirty="0">
                <a:solidFill>
                  <a:srgbClr val="5FCBEF"/>
                </a:solidFill>
              </a:rPr>
            </a:br>
            <a:r>
              <a:rPr lang="fr-CA" sz="5000" dirty="0" err="1">
                <a:solidFill>
                  <a:srgbClr val="5FCBEF"/>
                </a:solidFill>
              </a:rPr>
              <a:t>Mentorship</a:t>
            </a:r>
            <a:r>
              <a:rPr lang="fr-CA" sz="5000" dirty="0">
                <a:solidFill>
                  <a:srgbClr val="5FCBEF"/>
                </a:solidFill>
              </a:rPr>
              <a:t> Program </a:t>
            </a:r>
            <a:br>
              <a:rPr lang="fr-CA" sz="5000" dirty="0">
                <a:solidFill>
                  <a:srgbClr val="5FCBEF"/>
                </a:solidFill>
              </a:rPr>
            </a:br>
            <a:r>
              <a:rPr lang="fr-CA" sz="5000" dirty="0">
                <a:solidFill>
                  <a:srgbClr val="5FCBEF"/>
                </a:solidFill>
              </a:rPr>
              <a:t> Programme de mentorat de l’ICAGM 2022</a:t>
            </a:r>
            <a:endParaRPr lang="fr-CA" sz="5000" b="1" dirty="0">
              <a:solidFill>
                <a:srgbClr val="990099"/>
              </a:solidFill>
              <a:latin typeface="Courier New"/>
            </a:endParaRPr>
          </a:p>
        </p:txBody>
      </p:sp>
      <p:sp>
        <p:nvSpPr>
          <p:cNvPr id="5" name="Slide Number Placeholder 4"/>
          <p:cNvSpPr>
            <a:spLocks noGrp="1"/>
          </p:cNvSpPr>
          <p:nvPr>
            <p:ph type="sldNum" sz="quarter" idx="12"/>
          </p:nvPr>
        </p:nvSpPr>
        <p:spPr/>
        <p:txBody>
          <a:bodyPr/>
          <a:lstStyle/>
          <a:p>
            <a:fld id="{5B39B6A8-7D8C-415A-979E-292C51CB3B1E}" type="slidenum">
              <a:rPr lang="en-CA" smtClean="0"/>
              <a:t>1</a:t>
            </a:fld>
            <a:endParaRPr lang="en-CA"/>
          </a:p>
        </p:txBody>
      </p:sp>
    </p:spTree>
    <p:custDataLst>
      <p:tags r:id="rId1"/>
    </p:custDataLst>
    <p:extLst>
      <p:ext uri="{BB962C8B-B14F-4D97-AF65-F5344CB8AC3E}">
        <p14:creationId xmlns:p14="http://schemas.microsoft.com/office/powerpoint/2010/main" val="17484040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5706533" y="-7255"/>
            <a:ext cx="3476626" cy="2910154"/>
          </a:xfrm>
          <a:prstGeom prst="rect">
            <a:avLst/>
          </a:prstGeom>
        </p:spPr>
      </p:pic>
      <p:sp>
        <p:nvSpPr>
          <p:cNvPr id="2" name="Title 1"/>
          <p:cNvSpPr>
            <a:spLocks noGrp="1"/>
          </p:cNvSpPr>
          <p:nvPr>
            <p:ph type="title"/>
            <p:custDataLst>
              <p:tags r:id="rId3"/>
            </p:custDataLst>
          </p:nvPr>
        </p:nvSpPr>
        <p:spPr>
          <a:xfrm>
            <a:off x="486834" y="165100"/>
            <a:ext cx="8596668" cy="1320800"/>
          </a:xfrm>
        </p:spPr>
        <p:txBody>
          <a:bodyPr wrap="square">
            <a:normAutofit/>
          </a:bodyPr>
          <a:lstStyle/>
          <a:p>
            <a:r>
              <a:rPr lang="fr-CA" b="1" dirty="0">
                <a:solidFill>
                  <a:srgbClr val="5FCBEF"/>
                </a:solidFill>
              </a:rPr>
              <a:t>Mentor Model</a:t>
            </a:r>
            <a:br>
              <a:rPr lang="fr-CA" b="1" dirty="0">
                <a:solidFill>
                  <a:srgbClr val="5FCBEF"/>
                </a:solidFill>
              </a:rPr>
            </a:br>
            <a:r>
              <a:rPr lang="fr-CA" b="1" dirty="0">
                <a:solidFill>
                  <a:srgbClr val="5FCBEF"/>
                </a:solidFill>
              </a:rPr>
              <a:t>Modèle du mentor</a:t>
            </a:r>
            <a:endParaRPr lang="en-CA" b="1" dirty="0"/>
          </a:p>
        </p:txBody>
      </p:sp>
      <p:sp>
        <p:nvSpPr>
          <p:cNvPr id="3" name="Content Placeholder 2"/>
          <p:cNvSpPr>
            <a:spLocks noGrp="1"/>
          </p:cNvSpPr>
          <p:nvPr>
            <p:ph idx="1"/>
            <p:custDataLst>
              <p:tags r:id="rId4"/>
            </p:custDataLst>
          </p:nvPr>
        </p:nvSpPr>
        <p:spPr>
          <a:xfrm>
            <a:off x="312209" y="1823244"/>
            <a:ext cx="4810124" cy="3880773"/>
          </a:xfrm>
        </p:spPr>
        <p:txBody>
          <a:bodyPr>
            <a:normAutofit/>
          </a:bodyPr>
          <a:lstStyle/>
          <a:p>
            <a:pPr marL="0" indent="0">
              <a:buNone/>
            </a:pPr>
            <a:r>
              <a:rPr lang="en-CA" sz="2400" b="1" dirty="0">
                <a:solidFill>
                  <a:schemeClr val="tx1">
                    <a:lumMod val="95000"/>
                    <a:lumOff val="5000"/>
                  </a:schemeClr>
                </a:solidFill>
              </a:rPr>
              <a:t>M</a:t>
            </a:r>
            <a:r>
              <a:rPr lang="en-CA" sz="2400" dirty="0">
                <a:solidFill>
                  <a:schemeClr val="tx1">
                    <a:lumMod val="95000"/>
                    <a:lumOff val="5000"/>
                  </a:schemeClr>
                </a:solidFill>
              </a:rPr>
              <a:t> </a:t>
            </a:r>
            <a:r>
              <a:rPr lang="en-CA" sz="2400" dirty="0"/>
              <a:t>– Manages the relationship </a:t>
            </a:r>
          </a:p>
          <a:p>
            <a:pPr marL="0" indent="0">
              <a:buNone/>
            </a:pPr>
            <a:r>
              <a:rPr lang="en-CA" sz="2400" b="1" dirty="0">
                <a:solidFill>
                  <a:schemeClr val="tx1">
                    <a:lumMod val="95000"/>
                    <a:lumOff val="5000"/>
                  </a:schemeClr>
                </a:solidFill>
              </a:rPr>
              <a:t>E</a:t>
            </a:r>
            <a:r>
              <a:rPr lang="en-CA" sz="2400" dirty="0">
                <a:solidFill>
                  <a:schemeClr val="tx1">
                    <a:lumMod val="95000"/>
                    <a:lumOff val="5000"/>
                  </a:schemeClr>
                </a:solidFill>
              </a:rPr>
              <a:t> </a:t>
            </a:r>
            <a:r>
              <a:rPr lang="en-CA" sz="2400" dirty="0"/>
              <a:t>– Encourages </a:t>
            </a:r>
          </a:p>
          <a:p>
            <a:pPr marL="0" indent="0">
              <a:buNone/>
            </a:pPr>
            <a:r>
              <a:rPr lang="en-CA" sz="2400" b="1" dirty="0">
                <a:solidFill>
                  <a:schemeClr val="tx1">
                    <a:lumMod val="95000"/>
                    <a:lumOff val="5000"/>
                  </a:schemeClr>
                </a:solidFill>
              </a:rPr>
              <a:t>N</a:t>
            </a:r>
            <a:r>
              <a:rPr lang="en-CA" sz="2400" dirty="0">
                <a:solidFill>
                  <a:schemeClr val="tx1">
                    <a:lumMod val="95000"/>
                    <a:lumOff val="5000"/>
                  </a:schemeClr>
                </a:solidFill>
              </a:rPr>
              <a:t> </a:t>
            </a:r>
            <a:r>
              <a:rPr lang="en-CA" sz="2400" dirty="0"/>
              <a:t>– Nurtures </a:t>
            </a:r>
          </a:p>
          <a:p>
            <a:pPr marL="0" indent="0">
              <a:buNone/>
            </a:pPr>
            <a:r>
              <a:rPr lang="en-CA" sz="2400" b="1" dirty="0">
                <a:solidFill>
                  <a:schemeClr val="tx1">
                    <a:lumMod val="95000"/>
                    <a:lumOff val="5000"/>
                  </a:schemeClr>
                </a:solidFill>
              </a:rPr>
              <a:t>T</a:t>
            </a:r>
            <a:r>
              <a:rPr lang="en-CA" sz="2400" dirty="0"/>
              <a:t> - Teaches </a:t>
            </a:r>
          </a:p>
          <a:p>
            <a:pPr marL="0" indent="0">
              <a:buNone/>
            </a:pPr>
            <a:r>
              <a:rPr lang="en-CA" sz="2400" b="1" dirty="0">
                <a:solidFill>
                  <a:schemeClr val="tx1">
                    <a:lumMod val="95000"/>
                    <a:lumOff val="5000"/>
                  </a:schemeClr>
                </a:solidFill>
              </a:rPr>
              <a:t>O</a:t>
            </a:r>
            <a:r>
              <a:rPr lang="en-CA" sz="2400" dirty="0">
                <a:solidFill>
                  <a:schemeClr val="tx1">
                    <a:lumMod val="95000"/>
                    <a:lumOff val="5000"/>
                  </a:schemeClr>
                </a:solidFill>
              </a:rPr>
              <a:t> </a:t>
            </a:r>
            <a:r>
              <a:rPr lang="en-CA" sz="2400" dirty="0"/>
              <a:t>– Offers mutual Respect </a:t>
            </a:r>
          </a:p>
          <a:p>
            <a:pPr marL="0" indent="0">
              <a:buNone/>
            </a:pPr>
            <a:r>
              <a:rPr lang="en-CA" sz="2400" b="1" dirty="0">
                <a:solidFill>
                  <a:schemeClr val="tx1">
                    <a:lumMod val="95000"/>
                    <a:lumOff val="5000"/>
                  </a:schemeClr>
                </a:solidFill>
              </a:rPr>
              <a:t>R</a:t>
            </a:r>
            <a:r>
              <a:rPr lang="en-CA" sz="2400" dirty="0">
                <a:solidFill>
                  <a:schemeClr val="tx1">
                    <a:lumMod val="95000"/>
                    <a:lumOff val="5000"/>
                  </a:schemeClr>
                </a:solidFill>
              </a:rPr>
              <a:t> </a:t>
            </a:r>
            <a:r>
              <a:rPr lang="en-CA" sz="2400" dirty="0"/>
              <a:t>– Responds to Mentees needs </a:t>
            </a:r>
          </a:p>
        </p:txBody>
      </p:sp>
      <p:sp>
        <p:nvSpPr>
          <p:cNvPr id="5" name="Content Placeholder 2"/>
          <p:cNvSpPr txBox="1">
            <a:spLocks/>
          </p:cNvSpPr>
          <p:nvPr>
            <p:custDataLst>
              <p:tags r:id="rId5"/>
            </p:custDataLst>
          </p:nvPr>
        </p:nvSpPr>
        <p:spPr>
          <a:xfrm>
            <a:off x="4876963" y="2902899"/>
            <a:ext cx="6823969" cy="3955101"/>
          </a:xfrm>
          <a:prstGeom prst="rect">
            <a:avLst/>
          </a:prstGeom>
        </p:spPr>
        <p:txBody>
          <a:bodyPr vert="horz" wrap="square"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5FCBEF"/>
              </a:buClr>
              <a:buNone/>
            </a:pPr>
            <a:r>
              <a:rPr lang="fr-CA" sz="2400" b="1" dirty="0">
                <a:solidFill>
                  <a:prstClr val="black">
                    <a:lumMod val="95000"/>
                    <a:lumOff val="5000"/>
                  </a:prstClr>
                </a:solidFill>
              </a:rPr>
              <a:t>M</a:t>
            </a:r>
            <a:r>
              <a:rPr lang="fr-CA" sz="2400" dirty="0">
                <a:solidFill>
                  <a:prstClr val="black">
                    <a:lumMod val="95000"/>
                    <a:lumOff val="5000"/>
                  </a:prstClr>
                </a:solidFill>
              </a:rPr>
              <a:t> </a:t>
            </a:r>
            <a:r>
              <a:rPr lang="fr-CA" sz="2400" dirty="0">
                <a:solidFill>
                  <a:prstClr val="black">
                    <a:lumMod val="75000"/>
                    <a:lumOff val="25000"/>
                  </a:prstClr>
                </a:solidFill>
              </a:rPr>
              <a:t>– Gérer la relation</a:t>
            </a:r>
            <a:endParaRPr lang="en-CA" sz="2400" dirty="0">
              <a:solidFill>
                <a:prstClr val="black">
                  <a:lumMod val="75000"/>
                  <a:lumOff val="25000"/>
                </a:prstClr>
              </a:solidFill>
            </a:endParaRPr>
          </a:p>
          <a:p>
            <a:pPr marL="0" lvl="0" indent="0">
              <a:buClr>
                <a:srgbClr val="5FCBEF"/>
              </a:buClr>
              <a:buNone/>
            </a:pPr>
            <a:r>
              <a:rPr lang="fr-CA" sz="2400" b="1" dirty="0">
                <a:solidFill>
                  <a:prstClr val="black">
                    <a:lumMod val="95000"/>
                    <a:lumOff val="5000"/>
                  </a:prstClr>
                </a:solidFill>
              </a:rPr>
              <a:t>E</a:t>
            </a:r>
            <a:r>
              <a:rPr lang="fr-CA" sz="2400" dirty="0">
                <a:solidFill>
                  <a:prstClr val="black">
                    <a:lumMod val="95000"/>
                    <a:lumOff val="5000"/>
                  </a:prstClr>
                </a:solidFill>
              </a:rPr>
              <a:t> </a:t>
            </a:r>
            <a:r>
              <a:rPr lang="fr-CA" sz="2400" dirty="0">
                <a:solidFill>
                  <a:prstClr val="black">
                    <a:lumMod val="75000"/>
                    <a:lumOff val="25000"/>
                  </a:prstClr>
                </a:solidFill>
              </a:rPr>
              <a:t>– Encourager</a:t>
            </a:r>
            <a:endParaRPr lang="en-CA" sz="2400" dirty="0">
              <a:solidFill>
                <a:prstClr val="black">
                  <a:lumMod val="75000"/>
                  <a:lumOff val="25000"/>
                </a:prstClr>
              </a:solidFill>
            </a:endParaRPr>
          </a:p>
          <a:p>
            <a:pPr marL="0" lvl="0" indent="0">
              <a:buClr>
                <a:srgbClr val="5FCBEF"/>
              </a:buClr>
              <a:buNone/>
            </a:pPr>
            <a:r>
              <a:rPr lang="fr-CA" sz="2400" b="1" dirty="0">
                <a:solidFill>
                  <a:prstClr val="black">
                    <a:lumMod val="95000"/>
                    <a:lumOff val="5000"/>
                  </a:prstClr>
                </a:solidFill>
              </a:rPr>
              <a:t>N</a:t>
            </a:r>
            <a:r>
              <a:rPr lang="fr-CA" sz="2400" dirty="0">
                <a:solidFill>
                  <a:prstClr val="black">
                    <a:lumMod val="95000"/>
                    <a:lumOff val="5000"/>
                  </a:prstClr>
                </a:solidFill>
              </a:rPr>
              <a:t> </a:t>
            </a:r>
            <a:r>
              <a:rPr lang="fr-CA" sz="2400" dirty="0">
                <a:solidFill>
                  <a:prstClr val="black">
                    <a:lumMod val="75000"/>
                    <a:lumOff val="25000"/>
                  </a:prstClr>
                </a:solidFill>
              </a:rPr>
              <a:t>– Éduquer</a:t>
            </a:r>
            <a:endParaRPr lang="en-CA" sz="2400" dirty="0">
              <a:solidFill>
                <a:prstClr val="black">
                  <a:lumMod val="75000"/>
                  <a:lumOff val="25000"/>
                </a:prstClr>
              </a:solidFill>
            </a:endParaRPr>
          </a:p>
          <a:p>
            <a:pPr marL="0" lvl="0" indent="0">
              <a:buClr>
                <a:srgbClr val="5FCBEF"/>
              </a:buClr>
              <a:buNone/>
            </a:pPr>
            <a:r>
              <a:rPr lang="fr-CA" sz="2400" b="1" dirty="0">
                <a:solidFill>
                  <a:prstClr val="black">
                    <a:lumMod val="95000"/>
                    <a:lumOff val="5000"/>
                  </a:prstClr>
                </a:solidFill>
              </a:rPr>
              <a:t>T</a:t>
            </a:r>
            <a:r>
              <a:rPr lang="fr-CA" sz="2400" dirty="0">
                <a:solidFill>
                  <a:prstClr val="black">
                    <a:lumMod val="75000"/>
                    <a:lumOff val="25000"/>
                  </a:prstClr>
                </a:solidFill>
              </a:rPr>
              <a:t> - Enseigner</a:t>
            </a:r>
            <a:endParaRPr lang="en-CA" sz="2400" dirty="0">
              <a:solidFill>
                <a:prstClr val="black">
                  <a:lumMod val="75000"/>
                  <a:lumOff val="25000"/>
                </a:prstClr>
              </a:solidFill>
            </a:endParaRPr>
          </a:p>
          <a:p>
            <a:pPr marL="0" lvl="0" indent="0">
              <a:buClr>
                <a:srgbClr val="5FCBEF"/>
              </a:buClr>
              <a:buNone/>
            </a:pPr>
            <a:r>
              <a:rPr lang="fr-CA" sz="2400" b="1" dirty="0">
                <a:solidFill>
                  <a:prstClr val="black">
                    <a:lumMod val="95000"/>
                    <a:lumOff val="5000"/>
                  </a:prstClr>
                </a:solidFill>
              </a:rPr>
              <a:t>O</a:t>
            </a:r>
            <a:r>
              <a:rPr lang="fr-CA" sz="2400" dirty="0">
                <a:solidFill>
                  <a:prstClr val="black">
                    <a:lumMod val="95000"/>
                    <a:lumOff val="5000"/>
                  </a:prstClr>
                </a:solidFill>
              </a:rPr>
              <a:t> </a:t>
            </a:r>
            <a:r>
              <a:rPr lang="fr-CA" sz="2400" dirty="0">
                <a:solidFill>
                  <a:prstClr val="black">
                    <a:lumMod val="75000"/>
                    <a:lumOff val="25000"/>
                  </a:prstClr>
                </a:solidFill>
              </a:rPr>
              <a:t>– Offrir un respect mutuel</a:t>
            </a:r>
            <a:endParaRPr lang="en-CA" sz="2400" dirty="0">
              <a:solidFill>
                <a:prstClr val="black">
                  <a:lumMod val="75000"/>
                  <a:lumOff val="25000"/>
                </a:prstClr>
              </a:solidFill>
            </a:endParaRPr>
          </a:p>
          <a:p>
            <a:pPr marL="0" lvl="0" indent="0">
              <a:buClr>
                <a:srgbClr val="5FCBEF"/>
              </a:buClr>
              <a:buNone/>
            </a:pPr>
            <a:r>
              <a:rPr lang="fr-CA" sz="2400" b="1" dirty="0">
                <a:solidFill>
                  <a:prstClr val="black">
                    <a:lumMod val="95000"/>
                    <a:lumOff val="5000"/>
                  </a:prstClr>
                </a:solidFill>
              </a:rPr>
              <a:t>R</a:t>
            </a:r>
            <a:r>
              <a:rPr lang="fr-CA" sz="2400" dirty="0">
                <a:solidFill>
                  <a:prstClr val="black">
                    <a:lumMod val="95000"/>
                    <a:lumOff val="5000"/>
                  </a:prstClr>
                </a:solidFill>
              </a:rPr>
              <a:t> </a:t>
            </a:r>
            <a:r>
              <a:rPr lang="fr-CA" sz="2400" dirty="0">
                <a:solidFill>
                  <a:prstClr val="black">
                    <a:lumMod val="75000"/>
                    <a:lumOff val="25000"/>
                  </a:prstClr>
                </a:solidFill>
              </a:rPr>
              <a:t>– Répondre aux besoins des stagiaires</a:t>
            </a:r>
            <a:endParaRPr lang="fr-CA" sz="2400" b="1" dirty="0">
              <a:solidFill>
                <a:srgbClr val="990099"/>
              </a:solidFill>
              <a:latin typeface="Courier New"/>
            </a:endParaRPr>
          </a:p>
          <a:p>
            <a:pPr marL="0" indent="0" fontAlgn="base">
              <a:buFont typeface="Wingdings 3" charset="2"/>
              <a:buNone/>
            </a:pPr>
            <a:r>
              <a:rPr lang="en-GB" b="1" dirty="0"/>
              <a:t> </a:t>
            </a:r>
          </a:p>
          <a:p>
            <a:endParaRPr lang="en-US" dirty="0"/>
          </a:p>
          <a:p>
            <a:endParaRPr lang="en-CA" dirty="0"/>
          </a:p>
          <a:p>
            <a:endParaRPr lang="en-US" dirty="0"/>
          </a:p>
          <a:p>
            <a:pPr marL="0" indent="0">
              <a:buFont typeface="Wingdings 3" charset="2"/>
              <a:buNone/>
            </a:pPr>
            <a:endParaRPr lang="en-CA" dirty="0"/>
          </a:p>
          <a:p>
            <a:endParaRPr lang="en-CA" dirty="0"/>
          </a:p>
        </p:txBody>
      </p:sp>
      <p:sp>
        <p:nvSpPr>
          <p:cNvPr id="7" name="Slide Number Placeholder 6"/>
          <p:cNvSpPr>
            <a:spLocks noGrp="1"/>
          </p:cNvSpPr>
          <p:nvPr>
            <p:ph type="sldNum" sz="quarter" idx="12"/>
          </p:nvPr>
        </p:nvSpPr>
        <p:spPr/>
        <p:txBody>
          <a:bodyPr/>
          <a:lstStyle/>
          <a:p>
            <a:fld id="{5B39B6A8-7D8C-415A-979E-292C51CB3B1E}" type="slidenum">
              <a:rPr lang="en-CA" smtClean="0"/>
              <a:t>10</a:t>
            </a:fld>
            <a:endParaRPr lang="en-CA"/>
          </a:p>
        </p:txBody>
      </p:sp>
    </p:spTree>
    <p:custDataLst>
      <p:tags r:id="rId1"/>
    </p:custDataLst>
    <p:extLst>
      <p:ext uri="{BB962C8B-B14F-4D97-AF65-F5344CB8AC3E}">
        <p14:creationId xmlns:p14="http://schemas.microsoft.com/office/powerpoint/2010/main" val="808405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3163507" y="4423838"/>
            <a:ext cx="2915667" cy="2434162"/>
          </a:xfrm>
          <a:prstGeom prst="rect">
            <a:avLst/>
          </a:prstGeom>
        </p:spPr>
      </p:pic>
      <p:sp>
        <p:nvSpPr>
          <p:cNvPr id="2" name="Title 1"/>
          <p:cNvSpPr>
            <a:spLocks noGrp="1"/>
          </p:cNvSpPr>
          <p:nvPr>
            <p:ph type="title"/>
            <p:custDataLst>
              <p:tags r:id="rId3"/>
            </p:custDataLst>
          </p:nvPr>
        </p:nvSpPr>
        <p:spPr>
          <a:xfrm>
            <a:off x="201084" y="244475"/>
            <a:ext cx="11057466" cy="1320800"/>
          </a:xfrm>
        </p:spPr>
        <p:txBody>
          <a:bodyPr wrap="square">
            <a:normAutofit/>
          </a:bodyPr>
          <a:lstStyle/>
          <a:p>
            <a:r>
              <a:rPr lang="fr-CA" sz="2800" b="1" dirty="0" err="1">
                <a:solidFill>
                  <a:srgbClr val="5FCBEF"/>
                </a:solidFill>
              </a:rPr>
              <a:t>Your</a:t>
            </a:r>
            <a:r>
              <a:rPr lang="fr-CA" sz="2800" b="1" dirty="0">
                <a:solidFill>
                  <a:srgbClr val="5FCBEF"/>
                </a:solidFill>
              </a:rPr>
              <a:t> </a:t>
            </a:r>
            <a:r>
              <a:rPr lang="fr-CA" sz="2800" b="1" dirty="0" err="1">
                <a:solidFill>
                  <a:srgbClr val="5FCBEF"/>
                </a:solidFill>
              </a:rPr>
              <a:t>Responsibilities</a:t>
            </a:r>
            <a:r>
              <a:rPr lang="fr-CA" sz="2800" b="1" dirty="0">
                <a:solidFill>
                  <a:srgbClr val="5FCBEF"/>
                </a:solidFill>
              </a:rPr>
              <a:t> as a Mentor</a:t>
            </a:r>
            <a:br>
              <a:rPr lang="fr-CA" sz="2800" b="1" dirty="0">
                <a:solidFill>
                  <a:srgbClr val="5FCBEF"/>
                </a:solidFill>
              </a:rPr>
            </a:br>
            <a:r>
              <a:rPr lang="fr-CA" sz="2800" b="1" dirty="0">
                <a:solidFill>
                  <a:srgbClr val="5FCBEF"/>
                </a:solidFill>
              </a:rPr>
              <a:t>Vos responsabilités en tant que mentor</a:t>
            </a:r>
            <a:endParaRPr lang="en-CA" sz="2800" b="1" dirty="0"/>
          </a:p>
        </p:txBody>
      </p:sp>
      <p:sp>
        <p:nvSpPr>
          <p:cNvPr id="3" name="Content Placeholder 2"/>
          <p:cNvSpPr>
            <a:spLocks noGrp="1"/>
          </p:cNvSpPr>
          <p:nvPr>
            <p:ph idx="1"/>
            <p:custDataLst>
              <p:tags r:id="rId4"/>
            </p:custDataLst>
          </p:nvPr>
        </p:nvSpPr>
        <p:spPr>
          <a:xfrm>
            <a:off x="301625" y="1468551"/>
            <a:ext cx="4968875" cy="3833700"/>
          </a:xfrm>
        </p:spPr>
        <p:txBody>
          <a:bodyPr>
            <a:normAutofit lnSpcReduction="10000"/>
          </a:bodyPr>
          <a:lstStyle/>
          <a:p>
            <a:pPr>
              <a:buFont typeface="Wingdings" charset="2"/>
              <a:buChar char="u"/>
            </a:pPr>
            <a:r>
              <a:rPr lang="en-CA" sz="2400" dirty="0">
                <a:solidFill>
                  <a:srgbClr val="000000"/>
                </a:solidFill>
              </a:rPr>
              <a:t>Come prepared for the meeting</a:t>
            </a:r>
          </a:p>
          <a:p>
            <a:pPr>
              <a:buFont typeface="Wingdings" charset="2"/>
              <a:buChar char="u"/>
            </a:pPr>
            <a:r>
              <a:rPr lang="en-CA" sz="2400" dirty="0">
                <a:solidFill>
                  <a:srgbClr val="000000"/>
                </a:solidFill>
              </a:rPr>
              <a:t>Set the tone for the meeting</a:t>
            </a:r>
          </a:p>
          <a:p>
            <a:pPr>
              <a:buFont typeface="Wingdings" charset="2"/>
              <a:buChar char="u"/>
            </a:pPr>
            <a:r>
              <a:rPr lang="en-CA" sz="2400" dirty="0">
                <a:solidFill>
                  <a:srgbClr val="000000"/>
                </a:solidFill>
              </a:rPr>
              <a:t>Challenge the mentees </a:t>
            </a:r>
          </a:p>
          <a:p>
            <a:pPr>
              <a:buFont typeface="Wingdings" charset="2"/>
              <a:buChar char="u"/>
            </a:pPr>
            <a:r>
              <a:rPr lang="en-CA" sz="2400" dirty="0">
                <a:solidFill>
                  <a:srgbClr val="000000"/>
                </a:solidFill>
              </a:rPr>
              <a:t>Ensure your mentees feel comfortable </a:t>
            </a:r>
          </a:p>
          <a:p>
            <a:pPr>
              <a:buFont typeface="Wingdings" charset="2"/>
              <a:buChar char="u"/>
            </a:pPr>
            <a:r>
              <a:rPr lang="en-CA" sz="2400" dirty="0">
                <a:solidFill>
                  <a:srgbClr val="000000"/>
                </a:solidFill>
              </a:rPr>
              <a:t>Create mutual trust</a:t>
            </a:r>
          </a:p>
          <a:p>
            <a:pPr>
              <a:buFont typeface="Wingdings" charset="2"/>
              <a:buChar char="u"/>
            </a:pPr>
            <a:r>
              <a:rPr lang="en-CA" sz="2400" dirty="0">
                <a:solidFill>
                  <a:srgbClr val="000000"/>
                </a:solidFill>
              </a:rPr>
              <a:t>Have discussion topics every meeting </a:t>
            </a:r>
          </a:p>
          <a:p>
            <a:pPr>
              <a:buFont typeface="Wingdings" charset="2"/>
              <a:buChar char="u"/>
            </a:pPr>
            <a:r>
              <a:rPr lang="en-CA" sz="2400" dirty="0">
                <a:solidFill>
                  <a:srgbClr val="000000"/>
                </a:solidFill>
              </a:rPr>
              <a:t>Create a network </a:t>
            </a:r>
          </a:p>
          <a:p>
            <a:pPr marL="0" indent="0">
              <a:buNone/>
            </a:pPr>
            <a:endParaRPr lang="en-CA" dirty="0"/>
          </a:p>
        </p:txBody>
      </p:sp>
      <p:sp>
        <p:nvSpPr>
          <p:cNvPr id="7" name="Content Placeholder 2"/>
          <p:cNvSpPr txBox="1">
            <a:spLocks/>
          </p:cNvSpPr>
          <p:nvPr>
            <p:custDataLst>
              <p:tags r:id="rId5"/>
            </p:custDataLst>
          </p:nvPr>
        </p:nvSpPr>
        <p:spPr>
          <a:xfrm>
            <a:off x="5608109" y="1527794"/>
            <a:ext cx="4790016" cy="4822206"/>
          </a:xfrm>
          <a:prstGeom prst="rect">
            <a:avLst/>
          </a:prstGeom>
        </p:spPr>
        <p:txBody>
          <a:bodyPr vert="horz" wrap="square" lIns="91440" tIns="45720" rIns="91440" bIns="45720" rtlCol="0">
            <a:normAutofit fontScale="77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buFont typeface="Wingdings" charset="2"/>
              <a:buChar char="u"/>
            </a:pPr>
            <a:r>
              <a:rPr lang="fr-CA" sz="3100" dirty="0">
                <a:solidFill>
                  <a:srgbClr val="000000"/>
                </a:solidFill>
                <a:latin typeface="Trebuchet MS"/>
              </a:rPr>
              <a:t>Venir préparés à la rencontre</a:t>
            </a:r>
            <a:endParaRPr lang="fr-CA" sz="3100" b="1" dirty="0">
              <a:solidFill>
                <a:srgbClr val="000000"/>
              </a:solidFill>
              <a:latin typeface="Courier New"/>
            </a:endParaRPr>
          </a:p>
          <a:p>
            <a:pPr lvl="0">
              <a:buClr>
                <a:srgbClr val="5FCBEF"/>
              </a:buClr>
              <a:buFont typeface="Wingdings" charset="2"/>
              <a:buChar char="u"/>
            </a:pPr>
            <a:r>
              <a:rPr lang="fr-CA" sz="3100" dirty="0">
                <a:solidFill>
                  <a:srgbClr val="000000"/>
                </a:solidFill>
              </a:rPr>
              <a:t>Établir l’allure générale pour la rencontre</a:t>
            </a:r>
            <a:endParaRPr lang="fr-CA" sz="3100" b="1" dirty="0">
              <a:solidFill>
                <a:srgbClr val="000000"/>
              </a:solidFill>
              <a:latin typeface="Courier New"/>
            </a:endParaRPr>
          </a:p>
          <a:p>
            <a:pPr lvl="0">
              <a:buClr>
                <a:srgbClr val="5FCBEF"/>
              </a:buClr>
              <a:buFont typeface="Wingdings" charset="2"/>
              <a:buChar char="u"/>
            </a:pPr>
            <a:r>
              <a:rPr lang="fr-CA" sz="3100" dirty="0">
                <a:solidFill>
                  <a:srgbClr val="000000"/>
                </a:solidFill>
              </a:rPr>
              <a:t>Mettre les stagiaires au défi</a:t>
            </a:r>
            <a:endParaRPr lang="en-CA" sz="3100" dirty="0">
              <a:solidFill>
                <a:srgbClr val="000000"/>
              </a:solidFill>
            </a:endParaRPr>
          </a:p>
          <a:p>
            <a:pPr lvl="0">
              <a:buClr>
                <a:srgbClr val="5FCBEF"/>
              </a:buClr>
              <a:buFont typeface="Wingdings" charset="2"/>
              <a:buChar char="u"/>
            </a:pPr>
            <a:r>
              <a:rPr lang="fr-CA" sz="3100" dirty="0">
                <a:solidFill>
                  <a:srgbClr val="000000"/>
                </a:solidFill>
                <a:latin typeface="Trebuchet MS"/>
              </a:rPr>
              <a:t>S’assurer que vos stagiaires sont à l’aise</a:t>
            </a:r>
            <a:endParaRPr lang="en-CA" sz="3100" dirty="0">
              <a:solidFill>
                <a:srgbClr val="000000"/>
              </a:solidFill>
            </a:endParaRPr>
          </a:p>
          <a:p>
            <a:pPr lvl="0">
              <a:buClr>
                <a:srgbClr val="5FCBEF"/>
              </a:buClr>
              <a:buFont typeface="Wingdings" charset="2"/>
              <a:buChar char="u"/>
            </a:pPr>
            <a:r>
              <a:rPr lang="fr-CA" sz="3100" dirty="0">
                <a:solidFill>
                  <a:srgbClr val="000000"/>
                </a:solidFill>
              </a:rPr>
              <a:t>Créer une confiance mutuelle</a:t>
            </a:r>
            <a:endParaRPr lang="fr-CA" sz="3100" b="1" dirty="0">
              <a:solidFill>
                <a:srgbClr val="000000"/>
              </a:solidFill>
              <a:latin typeface="Courier New"/>
            </a:endParaRPr>
          </a:p>
          <a:p>
            <a:pPr lvl="0">
              <a:buClr>
                <a:srgbClr val="5FCBEF"/>
              </a:buClr>
              <a:buFont typeface="Wingdings" charset="2"/>
              <a:buChar char="u"/>
            </a:pPr>
            <a:r>
              <a:rPr lang="fr-CA" sz="3100" dirty="0">
                <a:solidFill>
                  <a:srgbClr val="000000"/>
                </a:solidFill>
                <a:latin typeface="Trebuchet MS"/>
              </a:rPr>
              <a:t>Avoir des sujets de conversation à toutes les rencontres</a:t>
            </a:r>
            <a:endParaRPr lang="en-CA" sz="3100" dirty="0">
              <a:solidFill>
                <a:srgbClr val="000000"/>
              </a:solidFill>
            </a:endParaRPr>
          </a:p>
          <a:p>
            <a:pPr lvl="0">
              <a:buClr>
                <a:srgbClr val="5FCBEF"/>
              </a:buClr>
              <a:buFont typeface="Wingdings" charset="2"/>
              <a:buChar char="u"/>
            </a:pPr>
            <a:r>
              <a:rPr lang="fr-CA" sz="3100" dirty="0">
                <a:solidFill>
                  <a:srgbClr val="000000"/>
                </a:solidFill>
              </a:rPr>
              <a:t>Créer un réseau</a:t>
            </a:r>
            <a:endParaRPr lang="en-CA" sz="3100" dirty="0">
              <a:solidFill>
                <a:srgbClr val="000000"/>
              </a:solidFill>
            </a:endParaRPr>
          </a:p>
          <a:p>
            <a:pPr marL="0" indent="0" fontAlgn="base">
              <a:buNone/>
            </a:pPr>
            <a:r>
              <a:rPr lang="en-GB" b="1" dirty="0">
                <a:solidFill>
                  <a:srgbClr val="000000"/>
                </a:solidFill>
              </a:rPr>
              <a:t> </a:t>
            </a:r>
          </a:p>
          <a:p>
            <a:endParaRPr lang="en-US" dirty="0"/>
          </a:p>
          <a:p>
            <a:endParaRPr lang="en-CA" dirty="0"/>
          </a:p>
          <a:p>
            <a:endParaRPr lang="en-US" dirty="0"/>
          </a:p>
          <a:p>
            <a:pPr marL="0" indent="0">
              <a:buFont typeface="Wingdings 3" charset="2"/>
              <a:buNone/>
            </a:pPr>
            <a:endParaRPr lang="en-CA" dirty="0"/>
          </a:p>
          <a:p>
            <a:endParaRPr lang="en-CA" dirty="0"/>
          </a:p>
        </p:txBody>
      </p:sp>
      <p:sp>
        <p:nvSpPr>
          <p:cNvPr id="5" name="Slide Number Placeholder 4"/>
          <p:cNvSpPr>
            <a:spLocks noGrp="1"/>
          </p:cNvSpPr>
          <p:nvPr>
            <p:ph type="sldNum" sz="quarter" idx="12"/>
          </p:nvPr>
        </p:nvSpPr>
        <p:spPr/>
        <p:txBody>
          <a:bodyPr/>
          <a:lstStyle/>
          <a:p>
            <a:fld id="{5B39B6A8-7D8C-415A-979E-292C51CB3B1E}" type="slidenum">
              <a:rPr lang="en-CA" smtClean="0"/>
              <a:t>11</a:t>
            </a:fld>
            <a:endParaRPr lang="en-CA"/>
          </a:p>
        </p:txBody>
      </p:sp>
    </p:spTree>
    <p:custDataLst>
      <p:tags r:id="rId1"/>
    </p:custDataLst>
    <p:extLst>
      <p:ext uri="{BB962C8B-B14F-4D97-AF65-F5344CB8AC3E}">
        <p14:creationId xmlns:p14="http://schemas.microsoft.com/office/powerpoint/2010/main" val="64251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86834" y="292100"/>
            <a:ext cx="8596668" cy="1320800"/>
          </a:xfrm>
        </p:spPr>
        <p:txBody>
          <a:bodyPr wrap="square">
            <a:normAutofit/>
          </a:bodyPr>
          <a:lstStyle/>
          <a:p>
            <a:r>
              <a:rPr lang="fr-CA" b="1" dirty="0">
                <a:solidFill>
                  <a:srgbClr val="5FCBEF"/>
                </a:solidFill>
                <a:hlinkClick r:id="rId8"/>
              </a:rPr>
              <a:t>Key Leadership </a:t>
            </a:r>
            <a:r>
              <a:rPr lang="fr-CA" b="1" dirty="0" err="1">
                <a:solidFill>
                  <a:srgbClr val="5FCBEF"/>
                </a:solidFill>
                <a:hlinkClick r:id="rId8"/>
              </a:rPr>
              <a:t>Competencies</a:t>
            </a:r>
            <a:br>
              <a:rPr lang="fr-CA" b="1" dirty="0">
                <a:solidFill>
                  <a:srgbClr val="5FCBEF"/>
                </a:solidFill>
              </a:rPr>
            </a:br>
            <a:r>
              <a:rPr lang="fr-CA" b="1" dirty="0">
                <a:solidFill>
                  <a:srgbClr val="5FCBEF"/>
                </a:solidFill>
                <a:hlinkClick r:id="rId9"/>
              </a:rPr>
              <a:t>Compétences clés en leadership</a:t>
            </a:r>
            <a:endParaRPr lang="fr-CA" sz="1200" b="1" dirty="0">
              <a:solidFill>
                <a:srgbClr val="990099"/>
              </a:solidFill>
              <a:latin typeface="Courier New"/>
            </a:endParaRPr>
          </a:p>
        </p:txBody>
      </p:sp>
      <p:sp>
        <p:nvSpPr>
          <p:cNvPr id="3" name="Content Placeholder 2"/>
          <p:cNvSpPr>
            <a:spLocks noGrp="1"/>
          </p:cNvSpPr>
          <p:nvPr>
            <p:ph idx="1"/>
            <p:custDataLst>
              <p:tags r:id="rId3"/>
            </p:custDataLst>
          </p:nvPr>
        </p:nvSpPr>
        <p:spPr>
          <a:xfrm>
            <a:off x="486834" y="1952625"/>
            <a:ext cx="4787900" cy="3880773"/>
          </a:xfrm>
        </p:spPr>
        <p:txBody>
          <a:bodyPr>
            <a:normAutofit/>
          </a:bodyPr>
          <a:lstStyle/>
          <a:p>
            <a:pPr>
              <a:spcBef>
                <a:spcPts val="0"/>
              </a:spcBef>
              <a:spcAft>
                <a:spcPts val="1200"/>
              </a:spcAft>
              <a:buFont typeface="Wingdings" charset="2"/>
              <a:buChar char="u"/>
            </a:pPr>
            <a:r>
              <a:rPr lang="en-CA" sz="2000" dirty="0">
                <a:solidFill>
                  <a:srgbClr val="000000"/>
                </a:solidFill>
              </a:rPr>
              <a:t>Create Vision and Strategy</a:t>
            </a:r>
          </a:p>
          <a:p>
            <a:pPr>
              <a:spcBef>
                <a:spcPts val="0"/>
              </a:spcBef>
              <a:spcAft>
                <a:spcPts val="1200"/>
              </a:spcAft>
              <a:buFont typeface="Wingdings" charset="2"/>
              <a:buChar char="u"/>
            </a:pPr>
            <a:r>
              <a:rPr lang="en-CA" sz="2000" dirty="0">
                <a:solidFill>
                  <a:srgbClr val="000000"/>
                </a:solidFill>
              </a:rPr>
              <a:t>Mobilize People</a:t>
            </a:r>
          </a:p>
          <a:p>
            <a:pPr>
              <a:spcBef>
                <a:spcPts val="0"/>
              </a:spcBef>
              <a:spcAft>
                <a:spcPts val="1200"/>
              </a:spcAft>
              <a:buFont typeface="Wingdings" charset="2"/>
              <a:buChar char="u"/>
            </a:pPr>
            <a:r>
              <a:rPr lang="en-CA" sz="2000" dirty="0">
                <a:solidFill>
                  <a:srgbClr val="000000"/>
                </a:solidFill>
              </a:rPr>
              <a:t>Uphold Integrity and Respect</a:t>
            </a:r>
          </a:p>
          <a:p>
            <a:pPr>
              <a:spcBef>
                <a:spcPts val="0"/>
              </a:spcBef>
              <a:spcAft>
                <a:spcPts val="1200"/>
              </a:spcAft>
              <a:buFont typeface="Wingdings" charset="2"/>
              <a:buChar char="u"/>
            </a:pPr>
            <a:r>
              <a:rPr lang="en-CA" sz="2000" dirty="0">
                <a:solidFill>
                  <a:srgbClr val="000000"/>
                </a:solidFill>
              </a:rPr>
              <a:t>Collaborate with Partners and Stakeholders</a:t>
            </a:r>
          </a:p>
          <a:p>
            <a:pPr>
              <a:spcBef>
                <a:spcPts val="0"/>
              </a:spcBef>
              <a:spcAft>
                <a:spcPts val="1200"/>
              </a:spcAft>
              <a:buFont typeface="Wingdings" charset="2"/>
              <a:buChar char="u"/>
            </a:pPr>
            <a:r>
              <a:rPr lang="en-CA" sz="2000" dirty="0">
                <a:solidFill>
                  <a:schemeClr val="tx1"/>
                </a:solidFill>
              </a:rPr>
              <a:t>Achieve Results</a:t>
            </a:r>
          </a:p>
          <a:p>
            <a:pPr>
              <a:spcBef>
                <a:spcPts val="0"/>
              </a:spcBef>
              <a:spcAft>
                <a:spcPts val="1200"/>
              </a:spcAft>
              <a:buFont typeface="Wingdings" charset="2"/>
              <a:buChar char="u"/>
            </a:pPr>
            <a:r>
              <a:rPr lang="en-CA" sz="2000" dirty="0">
                <a:solidFill>
                  <a:srgbClr val="000000"/>
                </a:solidFill>
              </a:rPr>
              <a:t>Promote Innovation and Guide Change</a:t>
            </a:r>
          </a:p>
          <a:p>
            <a:pPr>
              <a:buFont typeface="Wingdings" charset="2"/>
              <a:buChar char="u"/>
            </a:pPr>
            <a:endParaRPr lang="en-CA" sz="2600" dirty="0">
              <a:solidFill>
                <a:srgbClr val="000000"/>
              </a:solidFill>
            </a:endParaRPr>
          </a:p>
          <a:p>
            <a:endParaRPr lang="en-CA" dirty="0"/>
          </a:p>
        </p:txBody>
      </p:sp>
      <p:pic>
        <p:nvPicPr>
          <p:cNvPr id="4" name="Picture 3"/>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3198726" y="4631340"/>
            <a:ext cx="3460750" cy="2226660"/>
          </a:xfrm>
          <a:prstGeom prst="rect">
            <a:avLst/>
          </a:prstGeom>
        </p:spPr>
      </p:pic>
      <p:sp>
        <p:nvSpPr>
          <p:cNvPr id="5" name="Content Placeholder 2"/>
          <p:cNvSpPr txBox="1">
            <a:spLocks/>
          </p:cNvSpPr>
          <p:nvPr>
            <p:custDataLst>
              <p:tags r:id="rId5"/>
            </p:custDataLst>
          </p:nvPr>
        </p:nvSpPr>
        <p:spPr>
          <a:xfrm>
            <a:off x="5338234" y="1952625"/>
            <a:ext cx="4542366" cy="3270851"/>
          </a:xfrm>
          <a:prstGeom prst="rect">
            <a:avLst/>
          </a:prstGeom>
        </p:spPr>
        <p:txBody>
          <a:bodyPr vert="horz" wrap="square" lIns="91440" tIns="45720" rIns="91440" bIns="45720" rtlCol="0">
            <a:normAutofit fontScale="2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lnSpc>
                <a:spcPct val="120000"/>
              </a:lnSpc>
              <a:spcBef>
                <a:spcPts val="0"/>
              </a:spcBef>
              <a:spcAft>
                <a:spcPts val="1200"/>
              </a:spcAft>
              <a:buClr>
                <a:srgbClr val="5FCBEF"/>
              </a:buClr>
              <a:buFont typeface="Wingdings" charset="2"/>
              <a:buChar char="u"/>
            </a:pPr>
            <a:r>
              <a:rPr lang="fr-FR" sz="8000" dirty="0">
                <a:solidFill>
                  <a:schemeClr val="tx1"/>
                </a:solidFill>
              </a:rPr>
              <a:t>Créer une vision et une stratégie</a:t>
            </a:r>
            <a:endParaRPr lang="fr-CA" sz="8000" b="1" dirty="0">
              <a:solidFill>
                <a:schemeClr val="tx1"/>
              </a:solidFill>
              <a:latin typeface="Courier New"/>
            </a:endParaRPr>
          </a:p>
          <a:p>
            <a:pPr lvl="0">
              <a:lnSpc>
                <a:spcPct val="120000"/>
              </a:lnSpc>
              <a:spcBef>
                <a:spcPts val="0"/>
              </a:spcBef>
              <a:spcAft>
                <a:spcPts val="1200"/>
              </a:spcAft>
              <a:buClr>
                <a:srgbClr val="5FCBEF"/>
              </a:buClr>
              <a:buFont typeface="Wingdings" charset="2"/>
              <a:buChar char="u"/>
            </a:pPr>
            <a:r>
              <a:rPr lang="en-CA" sz="8000" dirty="0">
                <a:solidFill>
                  <a:schemeClr val="tx1"/>
                </a:solidFill>
              </a:rPr>
              <a:t>Mobiliser les </a:t>
            </a:r>
            <a:r>
              <a:rPr lang="en-CA" sz="8000" dirty="0" err="1">
                <a:solidFill>
                  <a:schemeClr val="tx1"/>
                </a:solidFill>
              </a:rPr>
              <a:t>personnes</a:t>
            </a:r>
            <a:endParaRPr lang="en-CA" sz="8000" dirty="0">
              <a:solidFill>
                <a:schemeClr val="tx1"/>
              </a:solidFill>
            </a:endParaRPr>
          </a:p>
          <a:p>
            <a:pPr lvl="0">
              <a:lnSpc>
                <a:spcPct val="120000"/>
              </a:lnSpc>
              <a:spcBef>
                <a:spcPts val="0"/>
              </a:spcBef>
              <a:spcAft>
                <a:spcPts val="1200"/>
              </a:spcAft>
              <a:buClr>
                <a:srgbClr val="5FCBEF"/>
              </a:buClr>
              <a:buFont typeface="Wingdings" charset="2"/>
              <a:buChar char="u"/>
            </a:pPr>
            <a:r>
              <a:rPr lang="fr-FR" sz="8000" dirty="0">
                <a:solidFill>
                  <a:schemeClr val="tx1"/>
                </a:solidFill>
              </a:rPr>
              <a:t>Préserver l'intégrité et le respect</a:t>
            </a:r>
          </a:p>
          <a:p>
            <a:pPr lvl="0">
              <a:lnSpc>
                <a:spcPct val="120000"/>
              </a:lnSpc>
              <a:spcBef>
                <a:spcPts val="0"/>
              </a:spcBef>
              <a:spcAft>
                <a:spcPts val="1200"/>
              </a:spcAft>
              <a:buClr>
                <a:srgbClr val="5FCBEF"/>
              </a:buClr>
              <a:buFont typeface="Wingdings" charset="2"/>
              <a:buChar char="u"/>
            </a:pPr>
            <a:r>
              <a:rPr lang="fr-FR" sz="8000" dirty="0">
                <a:solidFill>
                  <a:schemeClr val="tx1"/>
                </a:solidFill>
              </a:rPr>
              <a:t>Collaborer avec les partenaires et les intervenants</a:t>
            </a:r>
          </a:p>
          <a:p>
            <a:pPr lvl="0">
              <a:lnSpc>
                <a:spcPct val="120000"/>
              </a:lnSpc>
              <a:spcBef>
                <a:spcPts val="0"/>
              </a:spcBef>
              <a:spcAft>
                <a:spcPts val="1200"/>
              </a:spcAft>
              <a:buClr>
                <a:srgbClr val="5FCBEF"/>
              </a:buClr>
              <a:buFont typeface="Wingdings" charset="2"/>
              <a:buChar char="u"/>
            </a:pPr>
            <a:r>
              <a:rPr lang="fr-FR" sz="8000" dirty="0">
                <a:solidFill>
                  <a:schemeClr val="tx1"/>
                </a:solidFill>
              </a:rPr>
              <a:t>Obtenir des résultats</a:t>
            </a:r>
          </a:p>
          <a:p>
            <a:pPr lvl="0">
              <a:lnSpc>
                <a:spcPct val="120000"/>
              </a:lnSpc>
              <a:spcBef>
                <a:spcPts val="0"/>
              </a:spcBef>
              <a:spcAft>
                <a:spcPts val="1200"/>
              </a:spcAft>
              <a:buFont typeface="Wingdings" charset="2"/>
              <a:buChar char="u"/>
            </a:pPr>
            <a:r>
              <a:rPr lang="fr-FR" sz="8000" dirty="0">
                <a:solidFill>
                  <a:schemeClr val="tx1"/>
                </a:solidFill>
              </a:rPr>
              <a:t>Promouvoir l'innovation et orienter le changement</a:t>
            </a:r>
          </a:p>
          <a:p>
            <a:pPr lvl="0">
              <a:buClr>
                <a:srgbClr val="5FCBEF"/>
              </a:buClr>
              <a:buFont typeface="Wingdings" charset="2"/>
              <a:buChar char="u"/>
            </a:pPr>
            <a:endParaRPr lang="fr-CA" sz="2600" b="1" dirty="0">
              <a:solidFill>
                <a:srgbClr val="000000"/>
              </a:solidFill>
              <a:latin typeface="Courier New"/>
            </a:endParaRPr>
          </a:p>
          <a:p>
            <a:pPr marL="0" indent="0" fontAlgn="base">
              <a:buFont typeface="Wingdings 3" charset="2"/>
              <a:buNone/>
            </a:pPr>
            <a:r>
              <a:rPr lang="en-GB" b="1" dirty="0"/>
              <a:t> </a:t>
            </a:r>
          </a:p>
          <a:p>
            <a:endParaRPr lang="en-US" dirty="0"/>
          </a:p>
          <a:p>
            <a:endParaRPr lang="en-CA" dirty="0"/>
          </a:p>
          <a:p>
            <a:endParaRPr lang="en-US" dirty="0"/>
          </a:p>
          <a:p>
            <a:pPr marL="0" indent="0">
              <a:buFont typeface="Wingdings 3" charset="2"/>
              <a:buNone/>
            </a:pPr>
            <a:endParaRPr lang="en-CA" dirty="0"/>
          </a:p>
          <a:p>
            <a:endParaRPr lang="en-CA" dirty="0"/>
          </a:p>
        </p:txBody>
      </p:sp>
      <p:sp>
        <p:nvSpPr>
          <p:cNvPr id="7" name="Slide Number Placeholder 6"/>
          <p:cNvSpPr>
            <a:spLocks noGrp="1"/>
          </p:cNvSpPr>
          <p:nvPr>
            <p:ph type="sldNum" sz="quarter" idx="12"/>
          </p:nvPr>
        </p:nvSpPr>
        <p:spPr/>
        <p:txBody>
          <a:bodyPr/>
          <a:lstStyle/>
          <a:p>
            <a:fld id="{5B39B6A8-7D8C-415A-979E-292C51CB3B1E}" type="slidenum">
              <a:rPr lang="en-CA" smtClean="0"/>
              <a:t>12</a:t>
            </a:fld>
            <a:endParaRPr lang="en-CA"/>
          </a:p>
        </p:txBody>
      </p:sp>
    </p:spTree>
    <p:custDataLst>
      <p:tags r:id="rId1"/>
    </p:custDataLst>
    <p:extLst>
      <p:ext uri="{BB962C8B-B14F-4D97-AF65-F5344CB8AC3E}">
        <p14:creationId xmlns:p14="http://schemas.microsoft.com/office/powerpoint/2010/main" val="600162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264584" y="1301750"/>
            <a:ext cx="9685865" cy="4318901"/>
          </a:xfrm>
        </p:spPr>
        <p:txBody>
          <a:bodyPr wrap="square">
            <a:normAutofit/>
          </a:bodyPr>
          <a:lstStyle/>
          <a:p>
            <a:pPr algn="ctr"/>
            <a:r>
              <a:rPr lang="fr-CA" sz="4500" b="1" dirty="0">
                <a:solidFill>
                  <a:srgbClr val="5FCBEF"/>
                </a:solidFill>
              </a:rPr>
              <a:t>Key Points </a:t>
            </a:r>
            <a:r>
              <a:rPr lang="fr-CA" sz="4500" b="1" dirty="0" err="1">
                <a:solidFill>
                  <a:srgbClr val="5FCBEF"/>
                </a:solidFill>
              </a:rPr>
              <a:t>that</a:t>
            </a:r>
            <a:r>
              <a:rPr lang="fr-CA" sz="4500" b="1" dirty="0">
                <a:solidFill>
                  <a:srgbClr val="5FCBEF"/>
                </a:solidFill>
              </a:rPr>
              <a:t> Mentors </a:t>
            </a:r>
            <a:br>
              <a:rPr lang="fr-CA" sz="4500" b="1" dirty="0">
                <a:solidFill>
                  <a:srgbClr val="5FCBEF"/>
                </a:solidFill>
              </a:rPr>
            </a:br>
            <a:r>
              <a:rPr lang="fr-CA" sz="4500" b="1" dirty="0" err="1">
                <a:solidFill>
                  <a:srgbClr val="5FCBEF"/>
                </a:solidFill>
              </a:rPr>
              <a:t>Should</a:t>
            </a:r>
            <a:r>
              <a:rPr lang="fr-CA" sz="4500" b="1" dirty="0">
                <a:solidFill>
                  <a:srgbClr val="5FCBEF"/>
                </a:solidFill>
              </a:rPr>
              <a:t> </a:t>
            </a:r>
            <a:r>
              <a:rPr lang="fr-CA" sz="4500" b="1" dirty="0" err="1">
                <a:solidFill>
                  <a:srgbClr val="5FCBEF"/>
                </a:solidFill>
              </a:rPr>
              <a:t>Keep</a:t>
            </a:r>
            <a:r>
              <a:rPr lang="fr-CA" sz="4500" b="1" dirty="0">
                <a:solidFill>
                  <a:srgbClr val="5FCBEF"/>
                </a:solidFill>
              </a:rPr>
              <a:t> in </a:t>
            </a:r>
            <a:r>
              <a:rPr lang="fr-CA" sz="4500" b="1" dirty="0" err="1">
                <a:solidFill>
                  <a:srgbClr val="5FCBEF"/>
                </a:solidFill>
              </a:rPr>
              <a:t>Mind</a:t>
            </a:r>
            <a:br>
              <a:rPr lang="fr-CA" sz="4500" b="1" dirty="0">
                <a:solidFill>
                  <a:srgbClr val="5FCBEF"/>
                </a:solidFill>
              </a:rPr>
            </a:br>
            <a:br>
              <a:rPr lang="fr-CA" sz="4500" b="1" dirty="0">
                <a:solidFill>
                  <a:srgbClr val="5FCBEF"/>
                </a:solidFill>
              </a:rPr>
            </a:br>
            <a:r>
              <a:rPr lang="fr-FR" sz="4500" b="1" dirty="0">
                <a:solidFill>
                  <a:srgbClr val="5FCBEF"/>
                </a:solidFill>
              </a:rPr>
              <a:t>Points clés que </a:t>
            </a:r>
            <a:br>
              <a:rPr lang="fr-FR" sz="4500" b="1" dirty="0">
                <a:solidFill>
                  <a:srgbClr val="5FCBEF"/>
                </a:solidFill>
              </a:rPr>
            </a:br>
            <a:r>
              <a:rPr lang="fr-FR" sz="4500" b="1" dirty="0">
                <a:solidFill>
                  <a:srgbClr val="5FCBEF"/>
                </a:solidFill>
              </a:rPr>
              <a:t>les mentors devraient </a:t>
            </a:r>
            <a:br>
              <a:rPr lang="fr-FR" sz="4500" b="1" dirty="0">
                <a:solidFill>
                  <a:srgbClr val="5FCBEF"/>
                </a:solidFill>
              </a:rPr>
            </a:br>
            <a:r>
              <a:rPr lang="fr-FR" sz="4500" b="1" dirty="0">
                <a:solidFill>
                  <a:srgbClr val="5FCBEF"/>
                </a:solidFill>
              </a:rPr>
              <a:t>garder à l’esprit</a:t>
            </a:r>
            <a:endParaRPr lang="en-CA" sz="4500" dirty="0"/>
          </a:p>
        </p:txBody>
      </p:sp>
      <p:sp>
        <p:nvSpPr>
          <p:cNvPr id="3" name="Slide Number Placeholder 2"/>
          <p:cNvSpPr>
            <a:spLocks noGrp="1"/>
          </p:cNvSpPr>
          <p:nvPr>
            <p:ph type="sldNum" sz="quarter" idx="12"/>
          </p:nvPr>
        </p:nvSpPr>
        <p:spPr/>
        <p:txBody>
          <a:bodyPr/>
          <a:lstStyle/>
          <a:p>
            <a:fld id="{5B39B6A8-7D8C-415A-979E-292C51CB3B1E}" type="slidenum">
              <a:rPr lang="en-CA" smtClean="0"/>
              <a:t>13</a:t>
            </a:fld>
            <a:endParaRPr lang="en-CA"/>
          </a:p>
        </p:txBody>
      </p:sp>
    </p:spTree>
    <p:custDataLst>
      <p:tags r:id="rId1"/>
    </p:custDataLst>
    <p:extLst>
      <p:ext uri="{BB962C8B-B14F-4D97-AF65-F5344CB8AC3E}">
        <p14:creationId xmlns:p14="http://schemas.microsoft.com/office/powerpoint/2010/main" val="3789322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9834" y="371475"/>
            <a:ext cx="8596668" cy="1320800"/>
          </a:xfrm>
        </p:spPr>
        <p:txBody>
          <a:bodyPr wrap="square">
            <a:normAutofit/>
          </a:bodyPr>
          <a:lstStyle/>
          <a:p>
            <a:r>
              <a:rPr lang="fr-CA" b="1" dirty="0">
                <a:solidFill>
                  <a:srgbClr val="5FCBEF"/>
                </a:solidFill>
              </a:rPr>
              <a:t>1. </a:t>
            </a:r>
            <a:r>
              <a:rPr lang="fr-CA" b="1" dirty="0" err="1">
                <a:solidFill>
                  <a:srgbClr val="5FCBEF"/>
                </a:solidFill>
              </a:rPr>
              <a:t>Facilitate</a:t>
            </a:r>
            <a:r>
              <a:rPr lang="fr-CA" b="1" dirty="0">
                <a:solidFill>
                  <a:srgbClr val="5FCBEF"/>
                </a:solidFill>
              </a:rPr>
              <a:t> not clone</a:t>
            </a:r>
            <a:br>
              <a:rPr lang="fr-CA" b="1" dirty="0">
                <a:solidFill>
                  <a:srgbClr val="5FCBEF"/>
                </a:solidFill>
              </a:rPr>
            </a:br>
            <a:r>
              <a:rPr lang="fr-CA" b="1" dirty="0">
                <a:solidFill>
                  <a:srgbClr val="5FCBEF"/>
                </a:solidFill>
              </a:rPr>
              <a:t>1. Éduquer et non imiter</a:t>
            </a:r>
            <a:endParaRPr lang="en-CA" dirty="0"/>
          </a:p>
        </p:txBody>
      </p:sp>
      <p:sp>
        <p:nvSpPr>
          <p:cNvPr id="3" name="Content Placeholder 2"/>
          <p:cNvSpPr>
            <a:spLocks noGrp="1"/>
          </p:cNvSpPr>
          <p:nvPr>
            <p:ph idx="1"/>
            <p:custDataLst>
              <p:tags r:id="rId3"/>
            </p:custDataLst>
          </p:nvPr>
        </p:nvSpPr>
        <p:spPr>
          <a:xfrm>
            <a:off x="248709" y="1970089"/>
            <a:ext cx="5037666" cy="3880773"/>
          </a:xfrm>
        </p:spPr>
        <p:txBody>
          <a:bodyPr>
            <a:normAutofit fontScale="92500"/>
          </a:bodyPr>
          <a:lstStyle/>
          <a:p>
            <a:r>
              <a:rPr lang="en-CA" sz="2600" dirty="0">
                <a:solidFill>
                  <a:schemeClr val="tx1"/>
                </a:solidFill>
              </a:rPr>
              <a:t>Remember that you are sharing your mentee's journey, not yours. By acting more as a facilitator for knowledge, experience, and personal development, you'll avoid the temptation to create another "you" and you'll allow the person to develop into the "who" they want to be.</a:t>
            </a:r>
          </a:p>
          <a:p>
            <a:endParaRPr lang="en-CA" dirty="0"/>
          </a:p>
        </p:txBody>
      </p:sp>
      <p:sp>
        <p:nvSpPr>
          <p:cNvPr id="4" name="Content Placeholder 2"/>
          <p:cNvSpPr txBox="1">
            <a:spLocks/>
          </p:cNvSpPr>
          <p:nvPr>
            <p:custDataLst>
              <p:tags r:id="rId4"/>
            </p:custDataLst>
          </p:nvPr>
        </p:nvSpPr>
        <p:spPr>
          <a:xfrm>
            <a:off x="5195359" y="1997074"/>
            <a:ext cx="5028141" cy="4321175"/>
          </a:xfrm>
          <a:prstGeom prst="rect">
            <a:avLst/>
          </a:prstGeom>
        </p:spPr>
        <p:txBody>
          <a:bodyPr vert="horz" wrap="square"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2800" dirty="0">
                <a:solidFill>
                  <a:srgbClr val="000000"/>
                </a:solidFill>
                <a:latin typeface="Trebuchet MS"/>
              </a:rPr>
              <a:t>Rappelez‑vous que vous partagez le cheminement de vos stagiaires, et non le vôtre.</a:t>
            </a:r>
            <a:r>
              <a:rPr lang="en-CA" sz="2800" dirty="0">
                <a:solidFill>
                  <a:srgbClr val="000000"/>
                </a:solidFill>
              </a:rPr>
              <a:t> </a:t>
            </a:r>
            <a:r>
              <a:rPr lang="fr-CA" sz="2800" dirty="0">
                <a:solidFill>
                  <a:srgbClr val="000000"/>
                </a:solidFill>
              </a:rPr>
              <a:t>Si vous agissez davantage comme un éducateur pour le perfectionnement des connaissances, de l’expérience et personnel, vous éviterez la tentation de créer un autre « vous » et vous permettrez à la personne de se développer en « qui » elle veut être.</a:t>
            </a:r>
            <a:endParaRPr lang="fr-CA" sz="2800" b="1" dirty="0">
              <a:solidFill>
                <a:srgbClr val="000000"/>
              </a:solidFill>
              <a:latin typeface="Courier New"/>
            </a:endParaRPr>
          </a:p>
          <a:p>
            <a:pPr marL="0" indent="0" fontAlgn="base">
              <a:buFont typeface="Wingdings 3" charset="2"/>
              <a:buNone/>
            </a:pPr>
            <a:r>
              <a:rPr lang="en-GB" b="1" dirty="0"/>
              <a:t> </a:t>
            </a:r>
          </a:p>
          <a:p>
            <a:endParaRPr lang="en-US" dirty="0"/>
          </a:p>
          <a:p>
            <a:endParaRPr lang="en-CA" dirty="0"/>
          </a:p>
          <a:p>
            <a:endParaRPr lang="en-US" dirty="0"/>
          </a:p>
          <a:p>
            <a:pPr marL="0" indent="0">
              <a:buFont typeface="Wingdings 3" charset="2"/>
              <a:buNone/>
            </a:pPr>
            <a:endParaRPr lang="en-CA" dirty="0"/>
          </a:p>
          <a:p>
            <a:endParaRPr lang="en-CA" dirty="0"/>
          </a:p>
        </p:txBody>
      </p:sp>
      <p:sp>
        <p:nvSpPr>
          <p:cNvPr id="6" name="Slide Number Placeholder 5"/>
          <p:cNvSpPr>
            <a:spLocks noGrp="1"/>
          </p:cNvSpPr>
          <p:nvPr>
            <p:ph type="sldNum" sz="quarter" idx="12"/>
          </p:nvPr>
        </p:nvSpPr>
        <p:spPr/>
        <p:txBody>
          <a:bodyPr/>
          <a:lstStyle/>
          <a:p>
            <a:fld id="{5B39B6A8-7D8C-415A-979E-292C51CB3B1E}" type="slidenum">
              <a:rPr lang="en-CA" smtClean="0"/>
              <a:t>14</a:t>
            </a:fld>
            <a:endParaRPr lang="en-CA"/>
          </a:p>
        </p:txBody>
      </p:sp>
    </p:spTree>
    <p:custDataLst>
      <p:tags r:id="rId1"/>
    </p:custDataLst>
    <p:extLst>
      <p:ext uri="{BB962C8B-B14F-4D97-AF65-F5344CB8AC3E}">
        <p14:creationId xmlns:p14="http://schemas.microsoft.com/office/powerpoint/2010/main" val="5909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28084" y="387350"/>
            <a:ext cx="8596668" cy="1320800"/>
          </a:xfrm>
        </p:spPr>
        <p:txBody>
          <a:bodyPr wrap="square">
            <a:normAutofit/>
          </a:bodyPr>
          <a:lstStyle/>
          <a:p>
            <a:r>
              <a:rPr lang="fr-CA" b="1" dirty="0">
                <a:solidFill>
                  <a:srgbClr val="5FCBEF"/>
                </a:solidFill>
              </a:rPr>
              <a:t>2. </a:t>
            </a:r>
            <a:r>
              <a:rPr lang="fr-CA" b="1" dirty="0" err="1">
                <a:solidFill>
                  <a:srgbClr val="5FCBEF"/>
                </a:solidFill>
              </a:rPr>
              <a:t>Uniqueness</a:t>
            </a:r>
            <a:r>
              <a:rPr lang="fr-CA" b="1" dirty="0">
                <a:solidFill>
                  <a:srgbClr val="5FCBEF"/>
                </a:solidFill>
              </a:rPr>
              <a:t> </a:t>
            </a:r>
            <a:r>
              <a:rPr lang="fr-CA" b="1" dirty="0" err="1">
                <a:solidFill>
                  <a:srgbClr val="5FCBEF"/>
                </a:solidFill>
              </a:rPr>
              <a:t>is</a:t>
            </a:r>
            <a:r>
              <a:rPr lang="fr-CA" b="1" dirty="0">
                <a:solidFill>
                  <a:srgbClr val="5FCBEF"/>
                </a:solidFill>
              </a:rPr>
              <a:t> important</a:t>
            </a:r>
            <a:br>
              <a:rPr lang="fr-CA" b="1" dirty="0">
                <a:solidFill>
                  <a:srgbClr val="5FCBEF"/>
                </a:solidFill>
              </a:rPr>
            </a:br>
            <a:r>
              <a:rPr lang="fr-CA" b="1" dirty="0">
                <a:solidFill>
                  <a:srgbClr val="5FCBEF"/>
                </a:solidFill>
              </a:rPr>
              <a:t>2. Le caractère unique est important</a:t>
            </a:r>
            <a:endParaRPr lang="fr-CA" sz="1200" b="1" dirty="0">
              <a:solidFill>
                <a:srgbClr val="990099"/>
              </a:solidFill>
              <a:latin typeface="Courier New"/>
            </a:endParaRPr>
          </a:p>
        </p:txBody>
      </p:sp>
      <p:sp>
        <p:nvSpPr>
          <p:cNvPr id="3" name="Content Placeholder 2"/>
          <p:cNvSpPr>
            <a:spLocks noGrp="1"/>
          </p:cNvSpPr>
          <p:nvPr>
            <p:ph idx="1"/>
            <p:custDataLst>
              <p:tags r:id="rId3"/>
            </p:custDataLst>
          </p:nvPr>
        </p:nvSpPr>
        <p:spPr>
          <a:xfrm>
            <a:off x="677334" y="2160589"/>
            <a:ext cx="4132791" cy="3880773"/>
          </a:xfrm>
        </p:spPr>
        <p:txBody>
          <a:bodyPr>
            <a:normAutofit fontScale="92500"/>
          </a:bodyPr>
          <a:lstStyle/>
          <a:p>
            <a:r>
              <a:rPr lang="en-CA" sz="2800" dirty="0">
                <a:solidFill>
                  <a:srgbClr val="000000"/>
                </a:solidFill>
              </a:rPr>
              <a:t>What makes every mentoring relationship different is the uniqueness of each individual. Recognizing these differences allows us to remain who we are, without creating barriers.</a:t>
            </a:r>
          </a:p>
          <a:p>
            <a:endParaRPr lang="en-CA" dirty="0"/>
          </a:p>
          <a:p>
            <a:endParaRPr lang="en-CA" dirty="0"/>
          </a:p>
        </p:txBody>
      </p:sp>
      <p:sp>
        <p:nvSpPr>
          <p:cNvPr id="4" name="Content Placeholder 2"/>
          <p:cNvSpPr txBox="1">
            <a:spLocks/>
          </p:cNvSpPr>
          <p:nvPr>
            <p:custDataLst>
              <p:tags r:id="rId4"/>
            </p:custDataLst>
          </p:nvPr>
        </p:nvSpPr>
        <p:spPr>
          <a:xfrm>
            <a:off x="4925484" y="2149475"/>
            <a:ext cx="4123265" cy="4184650"/>
          </a:xfrm>
          <a:prstGeom prst="rect">
            <a:avLst/>
          </a:prstGeom>
        </p:spPr>
        <p:txBody>
          <a:bodyPr vert="horz" wrap="square"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2600" dirty="0">
                <a:solidFill>
                  <a:srgbClr val="000000"/>
                </a:solidFill>
                <a:latin typeface="Trebuchet MS"/>
              </a:rPr>
              <a:t>Ce qui différencie chaque relation de mentorat, c’est le caractère unique de chaque personne.</a:t>
            </a:r>
            <a:r>
              <a:rPr lang="en-CA" sz="2600" dirty="0">
                <a:solidFill>
                  <a:srgbClr val="000000"/>
                </a:solidFill>
              </a:rPr>
              <a:t> </a:t>
            </a:r>
            <a:r>
              <a:rPr lang="fr-CA" sz="2600" dirty="0">
                <a:solidFill>
                  <a:srgbClr val="000000"/>
                </a:solidFill>
                <a:latin typeface="Trebuchet MS"/>
              </a:rPr>
              <a:t>Le fait de reconnaître ces différences nous permet de rester nous‑mêmes, sans créer d’obstacles.</a:t>
            </a:r>
            <a:endParaRPr lang="fr-CA" sz="2600" b="1" dirty="0">
              <a:solidFill>
                <a:srgbClr val="000000"/>
              </a:solidFill>
              <a:latin typeface="Courier New"/>
            </a:endParaRPr>
          </a:p>
          <a:p>
            <a:endParaRPr lang="en-US" dirty="0"/>
          </a:p>
          <a:p>
            <a:endParaRPr lang="en-CA" dirty="0"/>
          </a:p>
          <a:p>
            <a:endParaRPr lang="en-US" dirty="0"/>
          </a:p>
          <a:p>
            <a:pPr marL="0" indent="0">
              <a:buFont typeface="Wingdings 3" charset="2"/>
              <a:buNone/>
            </a:pPr>
            <a:endParaRPr lang="en-CA" dirty="0"/>
          </a:p>
          <a:p>
            <a:endParaRPr lang="en-CA" dirty="0"/>
          </a:p>
        </p:txBody>
      </p:sp>
      <p:sp>
        <p:nvSpPr>
          <p:cNvPr id="6" name="Slide Number Placeholder 5"/>
          <p:cNvSpPr>
            <a:spLocks noGrp="1"/>
          </p:cNvSpPr>
          <p:nvPr>
            <p:ph type="sldNum" sz="quarter" idx="12"/>
          </p:nvPr>
        </p:nvSpPr>
        <p:spPr/>
        <p:txBody>
          <a:bodyPr/>
          <a:lstStyle/>
          <a:p>
            <a:fld id="{5B39B6A8-7D8C-415A-979E-292C51CB3B1E}" type="slidenum">
              <a:rPr lang="en-CA" smtClean="0"/>
              <a:t>15</a:t>
            </a:fld>
            <a:endParaRPr lang="en-CA"/>
          </a:p>
        </p:txBody>
      </p:sp>
    </p:spTree>
    <p:custDataLst>
      <p:tags r:id="rId1"/>
    </p:custDataLst>
    <p:extLst>
      <p:ext uri="{BB962C8B-B14F-4D97-AF65-F5344CB8AC3E}">
        <p14:creationId xmlns:p14="http://schemas.microsoft.com/office/powerpoint/2010/main" val="171234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59833" y="364462"/>
            <a:ext cx="8596668" cy="1320800"/>
          </a:xfrm>
        </p:spPr>
        <p:txBody>
          <a:bodyPr wrap="square">
            <a:normAutofit/>
          </a:bodyPr>
          <a:lstStyle/>
          <a:p>
            <a:r>
              <a:rPr lang="fr-CA" b="1" dirty="0">
                <a:solidFill>
                  <a:srgbClr val="5FCBEF"/>
                </a:solidFill>
              </a:rPr>
              <a:t>3. </a:t>
            </a:r>
            <a:r>
              <a:rPr lang="fr-CA" b="1" dirty="0" err="1">
                <a:solidFill>
                  <a:srgbClr val="5FCBEF"/>
                </a:solidFill>
              </a:rPr>
              <a:t>Consistency</a:t>
            </a:r>
            <a:r>
              <a:rPr lang="fr-CA" b="1" dirty="0">
                <a:solidFill>
                  <a:srgbClr val="5FCBEF"/>
                </a:solidFill>
              </a:rPr>
              <a:t> </a:t>
            </a:r>
            <a:r>
              <a:rPr lang="fr-CA" b="1" dirty="0" err="1">
                <a:solidFill>
                  <a:srgbClr val="5FCBEF"/>
                </a:solidFill>
              </a:rPr>
              <a:t>is</a:t>
            </a:r>
            <a:r>
              <a:rPr lang="fr-CA" b="1" dirty="0">
                <a:solidFill>
                  <a:srgbClr val="5FCBEF"/>
                </a:solidFill>
              </a:rPr>
              <a:t> </a:t>
            </a:r>
            <a:r>
              <a:rPr lang="fr-CA" b="1" dirty="0" err="1">
                <a:solidFill>
                  <a:srgbClr val="5FCBEF"/>
                </a:solidFill>
              </a:rPr>
              <a:t>critical</a:t>
            </a:r>
            <a:r>
              <a:rPr lang="fr-CA" b="1" dirty="0">
                <a:solidFill>
                  <a:srgbClr val="5FCBEF"/>
                </a:solidFill>
              </a:rPr>
              <a:t> 3. L’uniformité est essentielle</a:t>
            </a:r>
            <a:endParaRPr lang="fr-CA" sz="1200" b="1" dirty="0">
              <a:solidFill>
                <a:srgbClr val="990099"/>
              </a:solidFill>
              <a:latin typeface="Courier New"/>
            </a:endParaRPr>
          </a:p>
        </p:txBody>
      </p:sp>
      <p:sp>
        <p:nvSpPr>
          <p:cNvPr id="3" name="Content Placeholder 2"/>
          <p:cNvSpPr>
            <a:spLocks noGrp="1"/>
          </p:cNvSpPr>
          <p:nvPr>
            <p:ph idx="1"/>
            <p:custDataLst>
              <p:tags r:id="rId3"/>
            </p:custDataLst>
          </p:nvPr>
        </p:nvSpPr>
        <p:spPr>
          <a:xfrm>
            <a:off x="359833" y="1970089"/>
            <a:ext cx="4418541" cy="4506911"/>
          </a:xfrm>
        </p:spPr>
        <p:txBody>
          <a:bodyPr>
            <a:normAutofit fontScale="85000" lnSpcReduction="10000"/>
          </a:bodyPr>
          <a:lstStyle/>
          <a:p>
            <a:r>
              <a:rPr lang="en-CA" sz="3100" dirty="0">
                <a:solidFill>
                  <a:srgbClr val="000000"/>
                </a:solidFill>
              </a:rPr>
              <a:t>Relationships develop through ongoing contact. Keep your commitments to engage on a regular basis. Agree on what will work and do it regularly. This gives the mentee the assurance that you are genuinely interested and that he or she can count on you.</a:t>
            </a:r>
          </a:p>
          <a:p>
            <a:endParaRPr lang="en-CA" dirty="0"/>
          </a:p>
        </p:txBody>
      </p:sp>
      <p:sp>
        <p:nvSpPr>
          <p:cNvPr id="4" name="Content Placeholder 2"/>
          <p:cNvSpPr txBox="1">
            <a:spLocks/>
          </p:cNvSpPr>
          <p:nvPr>
            <p:custDataLst>
              <p:tags r:id="rId4"/>
            </p:custDataLst>
          </p:nvPr>
        </p:nvSpPr>
        <p:spPr>
          <a:xfrm>
            <a:off x="4655609" y="1962149"/>
            <a:ext cx="5266266" cy="4721225"/>
          </a:xfrm>
          <a:prstGeom prst="rect">
            <a:avLst/>
          </a:prstGeom>
        </p:spPr>
        <p:txBody>
          <a:bodyPr vert="horz" wrap="square"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2800" dirty="0">
                <a:solidFill>
                  <a:srgbClr val="000000"/>
                </a:solidFill>
                <a:latin typeface="Trebuchet MS"/>
              </a:rPr>
              <a:t>Les relations se développent par des contacts continuels.</a:t>
            </a:r>
            <a:r>
              <a:rPr lang="en-CA" sz="2800" dirty="0">
                <a:solidFill>
                  <a:srgbClr val="000000"/>
                </a:solidFill>
              </a:rPr>
              <a:t> </a:t>
            </a:r>
            <a:r>
              <a:rPr lang="fr-CA" sz="2800" dirty="0">
                <a:solidFill>
                  <a:srgbClr val="000000"/>
                </a:solidFill>
              </a:rPr>
              <a:t>Respectez vos engagements à participer sur une base régulière.</a:t>
            </a:r>
            <a:r>
              <a:rPr lang="en-CA" sz="2800" dirty="0">
                <a:solidFill>
                  <a:srgbClr val="000000"/>
                </a:solidFill>
              </a:rPr>
              <a:t> </a:t>
            </a:r>
            <a:r>
              <a:rPr lang="fr-CA" sz="2800" dirty="0">
                <a:solidFill>
                  <a:srgbClr val="000000"/>
                </a:solidFill>
                <a:latin typeface="Trebuchet MS"/>
              </a:rPr>
              <a:t>Adoptez les éléments qui fonctionnent et mettez‑les en œuvre régulièrement.  </a:t>
            </a:r>
            <a:r>
              <a:rPr lang="fr-CA" sz="2800" dirty="0">
                <a:solidFill>
                  <a:srgbClr val="000000"/>
                </a:solidFill>
              </a:rPr>
              <a:t>Cela donne au stagiaire l’assurance que vous êtes véritablement intéressé et qu’il ou elle peut compter sur vous.</a:t>
            </a:r>
            <a:endParaRPr lang="fr-CA" sz="2800" b="1" dirty="0">
              <a:solidFill>
                <a:srgbClr val="000000"/>
              </a:solidFill>
              <a:latin typeface="Courier New"/>
            </a:endParaRPr>
          </a:p>
          <a:p>
            <a:pPr marL="0" indent="0" fontAlgn="base">
              <a:buFont typeface="Wingdings 3" charset="2"/>
              <a:buNone/>
            </a:pPr>
            <a:r>
              <a:rPr lang="en-GB" b="1" dirty="0"/>
              <a:t> </a:t>
            </a:r>
          </a:p>
          <a:p>
            <a:endParaRPr lang="en-US" dirty="0"/>
          </a:p>
          <a:p>
            <a:endParaRPr lang="en-CA" dirty="0"/>
          </a:p>
          <a:p>
            <a:endParaRPr lang="en-US" dirty="0"/>
          </a:p>
          <a:p>
            <a:pPr marL="0" indent="0">
              <a:buFont typeface="Wingdings 3" charset="2"/>
              <a:buNone/>
            </a:pPr>
            <a:endParaRPr lang="en-CA" dirty="0"/>
          </a:p>
          <a:p>
            <a:endParaRPr lang="en-CA" dirty="0"/>
          </a:p>
        </p:txBody>
      </p:sp>
      <p:sp>
        <p:nvSpPr>
          <p:cNvPr id="6" name="Slide Number Placeholder 5"/>
          <p:cNvSpPr>
            <a:spLocks noGrp="1"/>
          </p:cNvSpPr>
          <p:nvPr>
            <p:ph type="sldNum" sz="quarter" idx="12"/>
          </p:nvPr>
        </p:nvSpPr>
        <p:spPr/>
        <p:txBody>
          <a:bodyPr/>
          <a:lstStyle/>
          <a:p>
            <a:fld id="{5B39B6A8-7D8C-415A-979E-292C51CB3B1E}" type="slidenum">
              <a:rPr lang="en-CA" smtClean="0"/>
              <a:t>16</a:t>
            </a:fld>
            <a:endParaRPr lang="en-CA"/>
          </a:p>
        </p:txBody>
      </p:sp>
    </p:spTree>
    <p:custDataLst>
      <p:tags r:id="rId1"/>
    </p:custDataLst>
    <p:extLst>
      <p:ext uri="{BB962C8B-B14F-4D97-AF65-F5344CB8AC3E}">
        <p14:creationId xmlns:p14="http://schemas.microsoft.com/office/powerpoint/2010/main" val="2723128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12210" y="371474"/>
            <a:ext cx="9879541" cy="1320800"/>
          </a:xfrm>
        </p:spPr>
        <p:txBody>
          <a:bodyPr wrap="square">
            <a:normAutofit fontScale="90000"/>
          </a:bodyPr>
          <a:lstStyle/>
          <a:p>
            <a:r>
              <a:rPr lang="fr-CA" b="1" dirty="0">
                <a:solidFill>
                  <a:srgbClr val="5FCBEF"/>
                </a:solidFill>
              </a:rPr>
              <a:t>4. </a:t>
            </a:r>
            <a:r>
              <a:rPr lang="fr-CA" b="1" dirty="0" err="1">
                <a:solidFill>
                  <a:srgbClr val="5FCBEF"/>
                </a:solidFill>
              </a:rPr>
              <a:t>Faking</a:t>
            </a:r>
            <a:r>
              <a:rPr lang="fr-CA" b="1" dirty="0">
                <a:solidFill>
                  <a:srgbClr val="5FCBEF"/>
                </a:solidFill>
              </a:rPr>
              <a:t> </a:t>
            </a:r>
            <a:r>
              <a:rPr lang="fr-CA" b="1" dirty="0" err="1">
                <a:solidFill>
                  <a:srgbClr val="5FCBEF"/>
                </a:solidFill>
              </a:rPr>
              <a:t>it</a:t>
            </a:r>
            <a:r>
              <a:rPr lang="fr-CA" b="1" dirty="0">
                <a:solidFill>
                  <a:srgbClr val="5FCBEF"/>
                </a:solidFill>
              </a:rPr>
              <a:t> </a:t>
            </a:r>
            <a:r>
              <a:rPr lang="fr-CA" b="1" dirty="0" err="1">
                <a:solidFill>
                  <a:srgbClr val="5FCBEF"/>
                </a:solidFill>
              </a:rPr>
              <a:t>is</a:t>
            </a:r>
            <a:r>
              <a:rPr lang="fr-CA" b="1" dirty="0">
                <a:solidFill>
                  <a:srgbClr val="5FCBEF"/>
                </a:solidFill>
              </a:rPr>
              <a:t> not </a:t>
            </a:r>
            <a:r>
              <a:rPr lang="fr-CA" b="1" dirty="0" err="1">
                <a:solidFill>
                  <a:srgbClr val="5FCBEF"/>
                </a:solidFill>
              </a:rPr>
              <a:t>making</a:t>
            </a:r>
            <a:r>
              <a:rPr lang="fr-CA" b="1" dirty="0">
                <a:solidFill>
                  <a:srgbClr val="5FCBEF"/>
                </a:solidFill>
              </a:rPr>
              <a:t> </a:t>
            </a:r>
            <a:r>
              <a:rPr lang="fr-CA" b="1" dirty="0" err="1">
                <a:solidFill>
                  <a:srgbClr val="5FCBEF"/>
                </a:solidFill>
              </a:rPr>
              <a:t>it</a:t>
            </a:r>
            <a:br>
              <a:rPr lang="fr-CA" b="1" dirty="0">
                <a:solidFill>
                  <a:srgbClr val="5FCBEF"/>
                </a:solidFill>
              </a:rPr>
            </a:br>
            <a:r>
              <a:rPr lang="fr-CA" b="1" dirty="0">
                <a:solidFill>
                  <a:srgbClr val="5FCBEF"/>
                </a:solidFill>
              </a:rPr>
              <a:t>4. Faire semblant n’est pas le faire réellement</a:t>
            </a:r>
            <a:endParaRPr lang="fr-CA" sz="1200" b="1" dirty="0">
              <a:solidFill>
                <a:srgbClr val="990099"/>
              </a:solidFill>
              <a:latin typeface="Courier New"/>
            </a:endParaRPr>
          </a:p>
        </p:txBody>
      </p:sp>
      <p:sp>
        <p:nvSpPr>
          <p:cNvPr id="3" name="Content Placeholder 2"/>
          <p:cNvSpPr>
            <a:spLocks noGrp="1"/>
          </p:cNvSpPr>
          <p:nvPr>
            <p:ph idx="1"/>
            <p:custDataLst>
              <p:tags r:id="rId3"/>
            </p:custDataLst>
          </p:nvPr>
        </p:nvSpPr>
        <p:spPr>
          <a:xfrm>
            <a:off x="312210" y="1684339"/>
            <a:ext cx="4497915" cy="4729161"/>
          </a:xfrm>
        </p:spPr>
        <p:txBody>
          <a:bodyPr>
            <a:normAutofit fontScale="92500" lnSpcReduction="20000"/>
          </a:bodyPr>
          <a:lstStyle/>
          <a:p>
            <a:r>
              <a:rPr lang="en-CA" sz="2400" dirty="0">
                <a:solidFill>
                  <a:srgbClr val="000000"/>
                </a:solidFill>
              </a:rPr>
              <a:t>Genuine and honest feedback is the only credibility that will work in mentoring. If you don't know something or feel uncomfortable about a discussion, share that with your mentee rather than trying to project that you've always got it together. </a:t>
            </a:r>
          </a:p>
          <a:p>
            <a:r>
              <a:rPr lang="en-CA" sz="2400" dirty="0">
                <a:solidFill>
                  <a:srgbClr val="000000"/>
                </a:solidFill>
              </a:rPr>
              <a:t>Perfection is hard to emulate, and your mentee will respect you more when he or she gets to know you as someone who's had disappointments and setbacks.</a:t>
            </a:r>
          </a:p>
          <a:p>
            <a:endParaRPr lang="en-CA" dirty="0"/>
          </a:p>
        </p:txBody>
      </p:sp>
      <p:sp>
        <p:nvSpPr>
          <p:cNvPr id="4" name="Content Placeholder 2"/>
          <p:cNvSpPr txBox="1">
            <a:spLocks/>
          </p:cNvSpPr>
          <p:nvPr>
            <p:custDataLst>
              <p:tags r:id="rId4"/>
            </p:custDataLst>
          </p:nvPr>
        </p:nvSpPr>
        <p:spPr>
          <a:xfrm>
            <a:off x="4957234" y="1692274"/>
            <a:ext cx="4583641" cy="5165726"/>
          </a:xfrm>
          <a:prstGeom prst="rect">
            <a:avLst/>
          </a:prstGeom>
        </p:spPr>
        <p:txBody>
          <a:bodyPr vert="horz" wrap="square"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2600" dirty="0">
                <a:solidFill>
                  <a:srgbClr val="000000"/>
                </a:solidFill>
                <a:latin typeface="Trebuchet MS"/>
              </a:rPr>
              <a:t>De la rétroaction authentique et honnête est la seule crédibilité qui fonctionnera dans le mentorat.</a:t>
            </a:r>
            <a:r>
              <a:rPr lang="en-CA" sz="2600" dirty="0">
                <a:solidFill>
                  <a:srgbClr val="000000"/>
                </a:solidFill>
              </a:rPr>
              <a:t> </a:t>
            </a:r>
            <a:r>
              <a:rPr lang="fr-CA" sz="2600" dirty="0">
                <a:solidFill>
                  <a:srgbClr val="000000"/>
                </a:solidFill>
              </a:rPr>
              <a:t>Si vous ignorez quelque chose ou que vous ne vous sentez pas à l’aise à propos d’une discussion, dites‑le à votre stagiaire plutôt que d’essayer de projeter que tout va bien.</a:t>
            </a:r>
            <a:r>
              <a:rPr lang="en-CA" sz="2600" dirty="0">
                <a:solidFill>
                  <a:srgbClr val="000000"/>
                </a:solidFill>
              </a:rPr>
              <a:t> </a:t>
            </a:r>
          </a:p>
          <a:p>
            <a:pPr lvl="0">
              <a:buClr>
                <a:srgbClr val="5FCBEF"/>
              </a:buClr>
            </a:pPr>
            <a:r>
              <a:rPr lang="fr-CA" sz="2600" dirty="0">
                <a:solidFill>
                  <a:srgbClr val="000000"/>
                </a:solidFill>
              </a:rPr>
              <a:t>La perfection est difficile à simuler et votre stagiaire vous respectera davantage lorsqu’il ou elle apprendra à vous connaître comme étant une personne qui a connu des déceptions et des revers.</a:t>
            </a:r>
            <a:endParaRPr lang="fr-CA" sz="2600" b="1" dirty="0">
              <a:solidFill>
                <a:srgbClr val="000000"/>
              </a:solidFill>
              <a:latin typeface="Courier New"/>
            </a:endParaRPr>
          </a:p>
          <a:p>
            <a:pPr marL="0" indent="0" fontAlgn="base">
              <a:buFont typeface="Wingdings 3" charset="2"/>
              <a:buNone/>
            </a:pPr>
            <a:r>
              <a:rPr lang="en-GB" b="1" dirty="0">
                <a:solidFill>
                  <a:srgbClr val="000000"/>
                </a:solidFill>
              </a:rPr>
              <a:t> </a:t>
            </a:r>
          </a:p>
          <a:p>
            <a:endParaRPr lang="en-US" dirty="0">
              <a:solidFill>
                <a:srgbClr val="000000"/>
              </a:solidFill>
            </a:endParaRPr>
          </a:p>
          <a:p>
            <a:endParaRPr lang="en-CA" dirty="0">
              <a:solidFill>
                <a:srgbClr val="000000"/>
              </a:solidFill>
            </a:endParaRPr>
          </a:p>
          <a:p>
            <a:endParaRPr lang="en-US" dirty="0">
              <a:solidFill>
                <a:srgbClr val="000000"/>
              </a:solidFill>
            </a:endParaRPr>
          </a:p>
          <a:p>
            <a:pPr marL="0" indent="0">
              <a:buFont typeface="Wingdings 3" charset="2"/>
              <a:buNone/>
            </a:pPr>
            <a:endParaRPr lang="en-CA" dirty="0">
              <a:solidFill>
                <a:srgbClr val="000000"/>
              </a:solidFill>
            </a:endParaRPr>
          </a:p>
          <a:p>
            <a:endParaRPr lang="en-CA" dirty="0">
              <a:solidFill>
                <a:srgbClr val="000000"/>
              </a:solidFill>
            </a:endParaRPr>
          </a:p>
        </p:txBody>
      </p:sp>
      <p:sp>
        <p:nvSpPr>
          <p:cNvPr id="7" name="Slide Number Placeholder 6"/>
          <p:cNvSpPr>
            <a:spLocks noGrp="1"/>
          </p:cNvSpPr>
          <p:nvPr>
            <p:ph type="sldNum" sz="quarter" idx="12"/>
          </p:nvPr>
        </p:nvSpPr>
        <p:spPr/>
        <p:txBody>
          <a:bodyPr/>
          <a:lstStyle/>
          <a:p>
            <a:fld id="{5B39B6A8-7D8C-415A-979E-292C51CB3B1E}" type="slidenum">
              <a:rPr lang="en-CA" smtClean="0"/>
              <a:t>17</a:t>
            </a:fld>
            <a:endParaRPr lang="en-CA"/>
          </a:p>
        </p:txBody>
      </p:sp>
    </p:spTree>
    <p:custDataLst>
      <p:tags r:id="rId1"/>
    </p:custDataLst>
    <p:extLst>
      <p:ext uri="{BB962C8B-B14F-4D97-AF65-F5344CB8AC3E}">
        <p14:creationId xmlns:p14="http://schemas.microsoft.com/office/powerpoint/2010/main" val="3717446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48709" y="260350"/>
            <a:ext cx="8596668" cy="1320800"/>
          </a:xfrm>
        </p:spPr>
        <p:txBody>
          <a:bodyPr wrap="square">
            <a:normAutofit/>
          </a:bodyPr>
          <a:lstStyle/>
          <a:p>
            <a:r>
              <a:rPr lang="fr-CA" b="1" dirty="0">
                <a:solidFill>
                  <a:srgbClr val="5FCBEF"/>
                </a:solidFill>
              </a:rPr>
              <a:t>5. </a:t>
            </a:r>
            <a:r>
              <a:rPr lang="fr-CA" b="1" dirty="0" err="1">
                <a:solidFill>
                  <a:srgbClr val="5FCBEF"/>
                </a:solidFill>
              </a:rPr>
              <a:t>Empower</a:t>
            </a:r>
            <a:r>
              <a:rPr lang="fr-CA" b="1" dirty="0">
                <a:solidFill>
                  <a:srgbClr val="5FCBEF"/>
                </a:solidFill>
              </a:rPr>
              <a:t> </a:t>
            </a:r>
            <a:r>
              <a:rPr lang="fr-CA" b="1" dirty="0" err="1">
                <a:solidFill>
                  <a:srgbClr val="5FCBEF"/>
                </a:solidFill>
              </a:rPr>
              <a:t>rather</a:t>
            </a:r>
            <a:r>
              <a:rPr lang="fr-CA" b="1" dirty="0">
                <a:solidFill>
                  <a:srgbClr val="5FCBEF"/>
                </a:solidFill>
              </a:rPr>
              <a:t> </a:t>
            </a:r>
            <a:r>
              <a:rPr lang="fr-CA" b="1" dirty="0" err="1">
                <a:solidFill>
                  <a:srgbClr val="5FCBEF"/>
                </a:solidFill>
              </a:rPr>
              <a:t>than</a:t>
            </a:r>
            <a:r>
              <a:rPr lang="fr-CA" b="1" dirty="0">
                <a:solidFill>
                  <a:srgbClr val="5FCBEF"/>
                </a:solidFill>
              </a:rPr>
              <a:t> </a:t>
            </a:r>
            <a:r>
              <a:rPr lang="fr-CA" b="1" dirty="0" err="1">
                <a:solidFill>
                  <a:srgbClr val="5FCBEF"/>
                </a:solidFill>
              </a:rPr>
              <a:t>solve</a:t>
            </a:r>
            <a:r>
              <a:rPr lang="fr-CA" b="1" dirty="0">
                <a:solidFill>
                  <a:srgbClr val="5FCBEF"/>
                </a:solidFill>
              </a:rPr>
              <a:t>  5. Responsabiliser plutôt que résoudre</a:t>
            </a:r>
            <a:endParaRPr lang="fr-CA" sz="1200" b="1" dirty="0">
              <a:solidFill>
                <a:srgbClr val="990099"/>
              </a:solidFill>
              <a:latin typeface="Courier New"/>
            </a:endParaRPr>
          </a:p>
        </p:txBody>
      </p:sp>
      <p:sp>
        <p:nvSpPr>
          <p:cNvPr id="3" name="Content Placeholder 2"/>
          <p:cNvSpPr>
            <a:spLocks noGrp="1"/>
          </p:cNvSpPr>
          <p:nvPr>
            <p:ph idx="1"/>
            <p:custDataLst>
              <p:tags r:id="rId3"/>
            </p:custDataLst>
          </p:nvPr>
        </p:nvSpPr>
        <p:spPr>
          <a:xfrm>
            <a:off x="248709" y="1734961"/>
            <a:ext cx="4561416" cy="4964290"/>
          </a:xfrm>
        </p:spPr>
        <p:txBody>
          <a:bodyPr>
            <a:normAutofit fontScale="92500" lnSpcReduction="20000"/>
          </a:bodyPr>
          <a:lstStyle/>
          <a:p>
            <a:r>
              <a:rPr lang="en-CA" sz="2600" dirty="0">
                <a:solidFill>
                  <a:srgbClr val="000000"/>
                </a:solidFill>
              </a:rPr>
              <a:t>Because mentors are often in a managerial or leadership role, they are problem solvers. The tendency is to take this skill directly into the mentoring relationship and provide solutions. </a:t>
            </a:r>
          </a:p>
          <a:p>
            <a:r>
              <a:rPr lang="en-CA" sz="2600" dirty="0">
                <a:solidFill>
                  <a:srgbClr val="000000"/>
                </a:solidFill>
              </a:rPr>
              <a:t>A mentor should be empowering the mentee to arrive at their own solutions. As the old adage says:  "You can provide a fish and feed someone for the day or teach them how to fish and feed them forever".</a:t>
            </a:r>
          </a:p>
          <a:p>
            <a:endParaRPr lang="en-CA" dirty="0">
              <a:solidFill>
                <a:srgbClr val="000000"/>
              </a:solidFill>
            </a:endParaRPr>
          </a:p>
        </p:txBody>
      </p:sp>
      <p:sp>
        <p:nvSpPr>
          <p:cNvPr id="4" name="Content Placeholder 2"/>
          <p:cNvSpPr txBox="1">
            <a:spLocks/>
          </p:cNvSpPr>
          <p:nvPr>
            <p:custDataLst>
              <p:tags r:id="rId4"/>
            </p:custDataLst>
          </p:nvPr>
        </p:nvSpPr>
        <p:spPr>
          <a:xfrm>
            <a:off x="4893733" y="1708809"/>
            <a:ext cx="4678891" cy="5260316"/>
          </a:xfrm>
          <a:prstGeom prst="rect">
            <a:avLst/>
          </a:prstGeom>
        </p:spPr>
        <p:txBody>
          <a:bodyPr vert="horz" wrap="square" lIns="91440" tIns="45720" rIns="91440" bIns="45720" rtlCol="0">
            <a:normAutofit fontScale="3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6200" dirty="0">
                <a:solidFill>
                  <a:srgbClr val="000000"/>
                </a:solidFill>
                <a:latin typeface="Trebuchet MS"/>
              </a:rPr>
              <a:t>Parce que les mentors occupent souvent un rôle de gestion ou de leadership, ils sont des agents de solution.</a:t>
            </a:r>
            <a:r>
              <a:rPr lang="en-CA" sz="6200" dirty="0">
                <a:solidFill>
                  <a:srgbClr val="000000"/>
                </a:solidFill>
              </a:rPr>
              <a:t> </a:t>
            </a:r>
            <a:r>
              <a:rPr lang="fr-CA" sz="6200" dirty="0">
                <a:solidFill>
                  <a:srgbClr val="000000"/>
                </a:solidFill>
              </a:rPr>
              <a:t>La tendance est d’apporter cette compétence directement dans la relation de mentorat et de fournir des solutions.</a:t>
            </a:r>
            <a:r>
              <a:rPr lang="en-CA" sz="6200" dirty="0">
                <a:solidFill>
                  <a:srgbClr val="000000"/>
                </a:solidFill>
              </a:rPr>
              <a:t> </a:t>
            </a:r>
          </a:p>
          <a:p>
            <a:pPr lvl="0">
              <a:buClr>
                <a:srgbClr val="5FCBEF"/>
              </a:buClr>
            </a:pPr>
            <a:r>
              <a:rPr lang="fr-CA" sz="6200" dirty="0">
                <a:solidFill>
                  <a:srgbClr val="000000"/>
                </a:solidFill>
              </a:rPr>
              <a:t>Un mentor devrait donner les moyens au stagiaires de renforcer l’autonomie afin qu’ils parviennent à trouver leurs propres solutions.</a:t>
            </a:r>
            <a:r>
              <a:rPr lang="en-CA" sz="6200" dirty="0">
                <a:solidFill>
                  <a:srgbClr val="000000"/>
                </a:solidFill>
              </a:rPr>
              <a:t> </a:t>
            </a:r>
            <a:r>
              <a:rPr lang="fr-CA" sz="6200" dirty="0">
                <a:solidFill>
                  <a:srgbClr val="000000"/>
                </a:solidFill>
              </a:rPr>
              <a:t>Comme le dit ce vieux dicton : « Apportez un poisson à quelqu’un et vous le nourrirez pour une journée, mais apprenez‑lui à pêcher et vous le nourrirez pour l’éternité.</a:t>
            </a:r>
            <a:endParaRPr lang="fr-CA" sz="6200" b="1" dirty="0">
              <a:solidFill>
                <a:srgbClr val="000000"/>
              </a:solidFill>
              <a:latin typeface="Courier New"/>
            </a:endParaRPr>
          </a:p>
          <a:p>
            <a:pPr marL="0" indent="0" fontAlgn="base">
              <a:buFont typeface="Wingdings 3" charset="2"/>
              <a:buNone/>
            </a:pPr>
            <a:r>
              <a:rPr lang="en-GB" sz="4000" b="1" dirty="0">
                <a:solidFill>
                  <a:srgbClr val="000000"/>
                </a:solidFill>
              </a:rPr>
              <a:t> </a:t>
            </a:r>
          </a:p>
          <a:p>
            <a:endParaRPr lang="en-US" dirty="0">
              <a:solidFill>
                <a:srgbClr val="000000"/>
              </a:solidFill>
            </a:endParaRPr>
          </a:p>
          <a:p>
            <a:endParaRPr lang="en-CA" dirty="0">
              <a:solidFill>
                <a:srgbClr val="000000"/>
              </a:solidFill>
            </a:endParaRPr>
          </a:p>
          <a:p>
            <a:endParaRPr lang="en-US" dirty="0">
              <a:solidFill>
                <a:srgbClr val="000000"/>
              </a:solidFill>
            </a:endParaRPr>
          </a:p>
          <a:p>
            <a:pPr marL="0" indent="0">
              <a:buFont typeface="Wingdings 3" charset="2"/>
              <a:buNone/>
            </a:pPr>
            <a:endParaRPr lang="en-CA" dirty="0">
              <a:solidFill>
                <a:srgbClr val="000000"/>
              </a:solidFill>
            </a:endParaRPr>
          </a:p>
          <a:p>
            <a:endParaRPr lang="en-CA" dirty="0">
              <a:solidFill>
                <a:srgbClr val="000000"/>
              </a:solidFill>
            </a:endParaRPr>
          </a:p>
        </p:txBody>
      </p:sp>
      <p:sp>
        <p:nvSpPr>
          <p:cNvPr id="7" name="Slide Number Placeholder 6"/>
          <p:cNvSpPr>
            <a:spLocks noGrp="1"/>
          </p:cNvSpPr>
          <p:nvPr>
            <p:ph type="sldNum" sz="quarter" idx="12"/>
          </p:nvPr>
        </p:nvSpPr>
        <p:spPr/>
        <p:txBody>
          <a:bodyPr/>
          <a:lstStyle/>
          <a:p>
            <a:fld id="{5B39B6A8-7D8C-415A-979E-292C51CB3B1E}" type="slidenum">
              <a:rPr lang="en-CA" smtClean="0"/>
              <a:t>18</a:t>
            </a:fld>
            <a:endParaRPr lang="en-CA"/>
          </a:p>
        </p:txBody>
      </p:sp>
    </p:spTree>
    <p:custDataLst>
      <p:tags r:id="rId1"/>
    </p:custDataLst>
    <p:extLst>
      <p:ext uri="{BB962C8B-B14F-4D97-AF65-F5344CB8AC3E}">
        <p14:creationId xmlns:p14="http://schemas.microsoft.com/office/powerpoint/2010/main" val="508340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70958" y="172508"/>
            <a:ext cx="8223250" cy="1320800"/>
          </a:xfrm>
        </p:spPr>
        <p:txBody>
          <a:bodyPr wrap="square">
            <a:noAutofit/>
          </a:bodyPr>
          <a:lstStyle/>
          <a:p>
            <a:r>
              <a:rPr lang="fr-CA" sz="2800" b="1" dirty="0">
                <a:solidFill>
                  <a:srgbClr val="5FCBEF"/>
                </a:solidFill>
              </a:rPr>
              <a:t>6. You are not </a:t>
            </a:r>
            <a:r>
              <a:rPr lang="fr-CA" sz="2800" b="1" dirty="0" err="1">
                <a:solidFill>
                  <a:srgbClr val="5FCBEF"/>
                </a:solidFill>
              </a:rPr>
              <a:t>responsible</a:t>
            </a:r>
            <a:r>
              <a:rPr lang="fr-CA" sz="2800" b="1" dirty="0">
                <a:solidFill>
                  <a:srgbClr val="5FCBEF"/>
                </a:solidFill>
              </a:rPr>
              <a:t> - </a:t>
            </a:r>
            <a:r>
              <a:rPr lang="fr-CA" sz="2800" b="1" dirty="0" err="1">
                <a:solidFill>
                  <a:srgbClr val="5FCBEF"/>
                </a:solidFill>
              </a:rPr>
              <a:t>you</a:t>
            </a:r>
            <a:r>
              <a:rPr lang="fr-CA" sz="2800" b="1" dirty="0">
                <a:solidFill>
                  <a:srgbClr val="5FCBEF"/>
                </a:solidFill>
              </a:rPr>
              <a:t> have </a:t>
            </a:r>
            <a:r>
              <a:rPr lang="fr-CA" sz="2800" b="1" dirty="0" err="1">
                <a:solidFill>
                  <a:srgbClr val="5FCBEF"/>
                </a:solidFill>
              </a:rPr>
              <a:t>shared</a:t>
            </a:r>
            <a:r>
              <a:rPr lang="fr-CA" sz="2800" b="1" dirty="0">
                <a:solidFill>
                  <a:srgbClr val="5FCBEF"/>
                </a:solidFill>
              </a:rPr>
              <a:t> </a:t>
            </a:r>
            <a:r>
              <a:rPr lang="fr-CA" sz="2800" b="1" dirty="0" err="1">
                <a:solidFill>
                  <a:srgbClr val="5FCBEF"/>
                </a:solidFill>
              </a:rPr>
              <a:t>responsibility</a:t>
            </a:r>
            <a:br>
              <a:rPr lang="fr-CA" sz="2800" b="1" dirty="0">
                <a:solidFill>
                  <a:srgbClr val="5FCBEF"/>
                </a:solidFill>
              </a:rPr>
            </a:br>
            <a:r>
              <a:rPr lang="fr-CA" sz="2800" b="1" dirty="0">
                <a:solidFill>
                  <a:srgbClr val="5FCBEF"/>
                </a:solidFill>
              </a:rPr>
              <a:t>6. Vous n’êtes pas responsable – vous avez des responsabilités partagées</a:t>
            </a:r>
            <a:endParaRPr lang="fr-CA" sz="2800" b="1" dirty="0">
              <a:solidFill>
                <a:srgbClr val="990099"/>
              </a:solidFill>
              <a:latin typeface="Courier New"/>
            </a:endParaRPr>
          </a:p>
        </p:txBody>
      </p:sp>
      <p:sp>
        <p:nvSpPr>
          <p:cNvPr id="3" name="Content Placeholder 2"/>
          <p:cNvSpPr>
            <a:spLocks noGrp="1"/>
          </p:cNvSpPr>
          <p:nvPr>
            <p:ph idx="1"/>
            <p:custDataLst>
              <p:tags r:id="rId3"/>
            </p:custDataLst>
          </p:nvPr>
        </p:nvSpPr>
        <p:spPr>
          <a:xfrm>
            <a:off x="354542" y="1988401"/>
            <a:ext cx="4228041" cy="4570411"/>
          </a:xfrm>
        </p:spPr>
        <p:txBody>
          <a:bodyPr>
            <a:normAutofit fontScale="77500" lnSpcReduction="20000"/>
          </a:bodyPr>
          <a:lstStyle/>
          <a:p>
            <a:r>
              <a:rPr lang="en-CA" sz="2800" dirty="0">
                <a:solidFill>
                  <a:srgbClr val="000000"/>
                </a:solidFill>
              </a:rPr>
              <a:t>Mentors feel responsible for their mentee. This is fine if you understand that to mean that you should act responsibly, but this should not go so far as to believe that you are primarily responsible for your mentee's success.</a:t>
            </a:r>
          </a:p>
          <a:p>
            <a:r>
              <a:rPr lang="en-CA" sz="2800" dirty="0">
                <a:solidFill>
                  <a:srgbClr val="000000"/>
                </a:solidFill>
              </a:rPr>
              <a:t>It is a shared responsibility. However, the mentee bears the larger portion since it's up to him or her to act on what is discussed during the mentoring relationship.   </a:t>
            </a:r>
          </a:p>
          <a:p>
            <a:endParaRPr lang="en-CA" dirty="0">
              <a:solidFill>
                <a:srgbClr val="000000"/>
              </a:solidFill>
            </a:endParaRPr>
          </a:p>
        </p:txBody>
      </p:sp>
      <p:sp>
        <p:nvSpPr>
          <p:cNvPr id="4" name="Content Placeholder 2"/>
          <p:cNvSpPr txBox="1">
            <a:spLocks/>
          </p:cNvSpPr>
          <p:nvPr>
            <p:custDataLst>
              <p:tags r:id="rId4"/>
            </p:custDataLst>
          </p:nvPr>
        </p:nvSpPr>
        <p:spPr>
          <a:xfrm>
            <a:off x="4750858" y="1988401"/>
            <a:ext cx="4774141" cy="4988133"/>
          </a:xfrm>
          <a:prstGeom prst="rect">
            <a:avLst/>
          </a:prstGeom>
        </p:spPr>
        <p:txBody>
          <a:bodyPr vert="horz" wrap="square"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4000" dirty="0">
                <a:solidFill>
                  <a:srgbClr val="000000"/>
                </a:solidFill>
                <a:latin typeface="Trebuchet MS"/>
              </a:rPr>
              <a:t>Les mentors se sentent responsables de leurs stagiaires.</a:t>
            </a:r>
            <a:r>
              <a:rPr lang="en-CA" sz="4000" dirty="0">
                <a:solidFill>
                  <a:srgbClr val="000000"/>
                </a:solidFill>
              </a:rPr>
              <a:t> </a:t>
            </a:r>
            <a:r>
              <a:rPr lang="fr-CA" sz="4000" dirty="0">
                <a:solidFill>
                  <a:srgbClr val="000000"/>
                </a:solidFill>
                <a:latin typeface="Trebuchet MS"/>
              </a:rPr>
              <a:t>C’est correct si vous comprenez que cela signifie que vous devriez agir de manière responsable, mais cela ne devrait pas aller aussi loin que de croire que vous êtes principalement responsable de la réussite de votre stagiaire.</a:t>
            </a:r>
            <a:endParaRPr lang="en-CA" sz="4000" dirty="0">
              <a:solidFill>
                <a:srgbClr val="000000"/>
              </a:solidFill>
            </a:endParaRPr>
          </a:p>
          <a:p>
            <a:pPr lvl="0">
              <a:buClr>
                <a:srgbClr val="5FCBEF"/>
              </a:buClr>
            </a:pPr>
            <a:r>
              <a:rPr lang="fr-CA" sz="4000" dirty="0">
                <a:solidFill>
                  <a:srgbClr val="000000"/>
                </a:solidFill>
              </a:rPr>
              <a:t>Il s’agit d’une responsabilité partagée.</a:t>
            </a:r>
            <a:r>
              <a:rPr lang="en-CA" sz="4000" dirty="0">
                <a:solidFill>
                  <a:srgbClr val="000000"/>
                </a:solidFill>
              </a:rPr>
              <a:t> </a:t>
            </a:r>
            <a:r>
              <a:rPr lang="fr-CA" sz="4000" dirty="0">
                <a:solidFill>
                  <a:srgbClr val="000000"/>
                </a:solidFill>
              </a:rPr>
              <a:t>Par contre, le stagiaire est responsable d’une grande partie puisque c’est sa responsabilité d’agir en fonction de ce qui a été discuté pendant la relation de mentorat.</a:t>
            </a:r>
            <a:r>
              <a:rPr lang="fr-CA" sz="4000" b="1" dirty="0">
                <a:solidFill>
                  <a:srgbClr val="000000"/>
                </a:solidFill>
                <a:latin typeface="Courier New"/>
              </a:rPr>
              <a:t> </a:t>
            </a:r>
            <a:r>
              <a:rPr lang="en-CA" sz="4000" dirty="0">
                <a:solidFill>
                  <a:srgbClr val="000000"/>
                </a:solidFill>
              </a:rPr>
              <a:t>   </a:t>
            </a:r>
          </a:p>
          <a:p>
            <a:pPr marL="0" indent="0" fontAlgn="base">
              <a:buFont typeface="Wingdings 3" charset="2"/>
              <a:buNone/>
            </a:pPr>
            <a:r>
              <a:rPr lang="en-GB" b="1" dirty="0">
                <a:solidFill>
                  <a:srgbClr val="000000"/>
                </a:solidFill>
              </a:rPr>
              <a:t> </a:t>
            </a:r>
          </a:p>
          <a:p>
            <a:endParaRPr lang="en-US" dirty="0">
              <a:solidFill>
                <a:srgbClr val="000000"/>
              </a:solidFill>
            </a:endParaRPr>
          </a:p>
          <a:p>
            <a:endParaRPr lang="en-CA" dirty="0">
              <a:solidFill>
                <a:srgbClr val="000000"/>
              </a:solidFill>
            </a:endParaRPr>
          </a:p>
          <a:p>
            <a:endParaRPr lang="en-US" dirty="0">
              <a:solidFill>
                <a:srgbClr val="000000"/>
              </a:solidFill>
            </a:endParaRPr>
          </a:p>
          <a:p>
            <a:pPr marL="0" indent="0">
              <a:buFont typeface="Wingdings 3" charset="2"/>
              <a:buNone/>
            </a:pPr>
            <a:endParaRPr lang="en-CA" dirty="0">
              <a:solidFill>
                <a:srgbClr val="000000"/>
              </a:solidFill>
            </a:endParaRPr>
          </a:p>
          <a:p>
            <a:endParaRPr lang="en-CA" dirty="0">
              <a:solidFill>
                <a:srgbClr val="000000"/>
              </a:solidFill>
            </a:endParaRPr>
          </a:p>
        </p:txBody>
      </p:sp>
      <p:sp>
        <p:nvSpPr>
          <p:cNvPr id="7" name="Slide Number Placeholder 6"/>
          <p:cNvSpPr>
            <a:spLocks noGrp="1"/>
          </p:cNvSpPr>
          <p:nvPr>
            <p:ph type="sldNum" sz="quarter" idx="12"/>
          </p:nvPr>
        </p:nvSpPr>
        <p:spPr/>
        <p:txBody>
          <a:bodyPr/>
          <a:lstStyle/>
          <a:p>
            <a:fld id="{5B39B6A8-7D8C-415A-979E-292C51CB3B1E}" type="slidenum">
              <a:rPr lang="en-CA" smtClean="0"/>
              <a:t>19</a:t>
            </a:fld>
            <a:endParaRPr lang="en-CA"/>
          </a:p>
        </p:txBody>
      </p:sp>
    </p:spTree>
    <p:custDataLst>
      <p:tags r:id="rId1"/>
    </p:custDataLst>
    <p:extLst>
      <p:ext uri="{BB962C8B-B14F-4D97-AF65-F5344CB8AC3E}">
        <p14:creationId xmlns:p14="http://schemas.microsoft.com/office/powerpoint/2010/main" val="404342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arah Zgraggen HD:Users:CamilleSherwood:Documents:CIPMM - Camille :CIPMM Admin :CIPMM logo:cipmm_logo2_horizontal.png"/>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1860623" y="3184995"/>
            <a:ext cx="6253554" cy="2328191"/>
          </a:xfrm>
          <a:prstGeom prst="rect">
            <a:avLst/>
          </a:prstGeom>
          <a:noFill/>
          <a:ln>
            <a:noFill/>
          </a:ln>
        </p:spPr>
      </p:pic>
      <p:sp>
        <p:nvSpPr>
          <p:cNvPr id="3" name="Title 2"/>
          <p:cNvSpPr>
            <a:spLocks noGrp="1"/>
          </p:cNvSpPr>
          <p:nvPr>
            <p:ph type="ctrTitle"/>
            <p:custDataLst>
              <p:tags r:id="rId3"/>
            </p:custDataLst>
          </p:nvPr>
        </p:nvSpPr>
        <p:spPr>
          <a:xfrm>
            <a:off x="1088057" y="883558"/>
            <a:ext cx="7766936" cy="1646302"/>
          </a:xfrm>
        </p:spPr>
        <p:txBody>
          <a:bodyPr wrap="square"/>
          <a:lstStyle/>
          <a:p>
            <a:pPr algn="ctr"/>
            <a:r>
              <a:rPr lang="fr-CA" dirty="0" err="1">
                <a:solidFill>
                  <a:srgbClr val="5FCBEF"/>
                </a:solidFill>
              </a:rPr>
              <a:t>Welcome</a:t>
            </a:r>
            <a:r>
              <a:rPr lang="fr-CA" dirty="0">
                <a:solidFill>
                  <a:srgbClr val="5FCBEF"/>
                </a:solidFill>
              </a:rPr>
              <a:t> Mentors  Bienvenue aux mentors</a:t>
            </a:r>
            <a:endParaRPr lang="en-CA" dirty="0"/>
          </a:p>
        </p:txBody>
      </p:sp>
      <p:sp>
        <p:nvSpPr>
          <p:cNvPr id="5" name="Slide Number Placeholder 4"/>
          <p:cNvSpPr>
            <a:spLocks noGrp="1"/>
          </p:cNvSpPr>
          <p:nvPr>
            <p:ph type="sldNum" sz="quarter" idx="12"/>
          </p:nvPr>
        </p:nvSpPr>
        <p:spPr/>
        <p:txBody>
          <a:bodyPr/>
          <a:lstStyle/>
          <a:p>
            <a:fld id="{5B39B6A8-7D8C-415A-979E-292C51CB3B1E}" type="slidenum">
              <a:rPr lang="en-CA" smtClean="0"/>
              <a:t>2</a:t>
            </a:fld>
            <a:endParaRPr lang="en-CA"/>
          </a:p>
        </p:txBody>
      </p:sp>
    </p:spTree>
    <p:custDataLst>
      <p:tags r:id="rId1"/>
    </p:custDataLst>
    <p:extLst>
      <p:ext uri="{BB962C8B-B14F-4D97-AF65-F5344CB8AC3E}">
        <p14:creationId xmlns:p14="http://schemas.microsoft.com/office/powerpoint/2010/main" val="37781691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523212"/>
            <a:ext cx="8596668" cy="1320800"/>
          </a:xfrm>
        </p:spPr>
        <p:txBody>
          <a:bodyPr/>
          <a:lstStyle/>
          <a:p>
            <a:r>
              <a:rPr lang="fr-CA" b="1" dirty="0">
                <a:solidFill>
                  <a:srgbClr val="5FCBEF"/>
                </a:solidFill>
              </a:rPr>
              <a:t>7. </a:t>
            </a:r>
            <a:r>
              <a:rPr lang="fr-CA" b="1" dirty="0" err="1">
                <a:solidFill>
                  <a:srgbClr val="5FCBEF"/>
                </a:solidFill>
              </a:rPr>
              <a:t>Appreciate</a:t>
            </a:r>
            <a:r>
              <a:rPr lang="fr-CA" b="1" dirty="0">
                <a:solidFill>
                  <a:srgbClr val="5FCBEF"/>
                </a:solidFill>
              </a:rPr>
              <a:t> </a:t>
            </a:r>
            <a:r>
              <a:rPr lang="fr-CA" b="1" dirty="0" err="1">
                <a:solidFill>
                  <a:srgbClr val="5FCBEF"/>
                </a:solidFill>
              </a:rPr>
              <a:t>what</a:t>
            </a:r>
            <a:r>
              <a:rPr lang="fr-CA" b="1" dirty="0">
                <a:solidFill>
                  <a:srgbClr val="5FCBEF"/>
                </a:solidFill>
              </a:rPr>
              <a:t> </a:t>
            </a:r>
            <a:r>
              <a:rPr lang="fr-CA" b="1" dirty="0" err="1">
                <a:solidFill>
                  <a:srgbClr val="5FCBEF"/>
                </a:solidFill>
              </a:rPr>
              <a:t>you're</a:t>
            </a:r>
            <a:r>
              <a:rPr lang="fr-CA" b="1" dirty="0">
                <a:solidFill>
                  <a:srgbClr val="5FCBEF"/>
                </a:solidFill>
              </a:rPr>
              <a:t> </a:t>
            </a:r>
            <a:r>
              <a:rPr lang="fr-CA" b="1" dirty="0" err="1">
                <a:solidFill>
                  <a:srgbClr val="5FCBEF"/>
                </a:solidFill>
              </a:rPr>
              <a:t>giving</a:t>
            </a:r>
            <a:r>
              <a:rPr lang="fr-CA" b="1" dirty="0">
                <a:solidFill>
                  <a:srgbClr val="5FCBEF"/>
                </a:solidFill>
              </a:rPr>
              <a:t>  7. Appréciez ce que vous donnez</a:t>
            </a:r>
            <a:endParaRPr lang="en-US" dirty="0"/>
          </a:p>
        </p:txBody>
      </p:sp>
      <p:sp>
        <p:nvSpPr>
          <p:cNvPr id="5" name="Content Placeholder 2"/>
          <p:cNvSpPr>
            <a:spLocks noGrp="1"/>
          </p:cNvSpPr>
          <p:nvPr>
            <p:ph idx="1"/>
            <p:custDataLst>
              <p:tags r:id="rId1"/>
            </p:custDataLst>
          </p:nvPr>
        </p:nvSpPr>
        <p:spPr>
          <a:xfrm>
            <a:off x="232834" y="2271713"/>
            <a:ext cx="4339166" cy="5173661"/>
          </a:xfrm>
        </p:spPr>
        <p:txBody>
          <a:bodyPr>
            <a:normAutofit/>
          </a:bodyPr>
          <a:lstStyle/>
          <a:p>
            <a:r>
              <a:rPr lang="en-CA" sz="2400" dirty="0">
                <a:solidFill>
                  <a:srgbClr val="000000"/>
                </a:solidFill>
              </a:rPr>
              <a:t>In an effort to be helpful, mentors often feel they never give enough. This can lead to your missing out on a real benefit for you in mentoring: seeing how helpful you have been. </a:t>
            </a:r>
          </a:p>
          <a:p>
            <a:endParaRPr lang="en-CA" dirty="0">
              <a:solidFill>
                <a:srgbClr val="000000"/>
              </a:solidFill>
            </a:endParaRPr>
          </a:p>
        </p:txBody>
      </p:sp>
      <p:sp>
        <p:nvSpPr>
          <p:cNvPr id="6" name="Content Placeholder 2"/>
          <p:cNvSpPr txBox="1">
            <a:spLocks/>
          </p:cNvSpPr>
          <p:nvPr>
            <p:custDataLst>
              <p:tags r:id="rId2"/>
            </p:custDataLst>
          </p:nvPr>
        </p:nvSpPr>
        <p:spPr>
          <a:xfrm>
            <a:off x="4864100" y="2270125"/>
            <a:ext cx="4470400" cy="5222875"/>
          </a:xfrm>
          <a:prstGeom prst="rect">
            <a:avLst/>
          </a:prstGeom>
        </p:spPr>
        <p:txBody>
          <a:bodyPr vert="horz" wrap="square"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2400" dirty="0">
                <a:solidFill>
                  <a:srgbClr val="000000"/>
                </a:solidFill>
                <a:latin typeface="Trebuchet MS"/>
              </a:rPr>
              <a:t>Afin d’être utiles, les mentors ont souvent le sentiment qu’ils ne donnent pas assez.</a:t>
            </a:r>
            <a:r>
              <a:rPr lang="en-CA" sz="2400" dirty="0">
                <a:solidFill>
                  <a:srgbClr val="000000"/>
                </a:solidFill>
              </a:rPr>
              <a:t> </a:t>
            </a:r>
            <a:r>
              <a:rPr lang="fr-CA" sz="2400" dirty="0">
                <a:solidFill>
                  <a:srgbClr val="000000"/>
                </a:solidFill>
              </a:rPr>
              <a:t>Cela peut faire en sorte que vous ratez un avantage réel du mentorat : voir à quel point vous avez été utile.</a:t>
            </a:r>
            <a:r>
              <a:rPr lang="en-CA" sz="2400" dirty="0">
                <a:solidFill>
                  <a:srgbClr val="000000"/>
                </a:solidFill>
              </a:rPr>
              <a:t> </a:t>
            </a:r>
          </a:p>
          <a:p>
            <a:endParaRPr lang="en-US" dirty="0">
              <a:solidFill>
                <a:srgbClr val="000000"/>
              </a:solidFill>
            </a:endParaRPr>
          </a:p>
          <a:p>
            <a:endParaRPr lang="en-CA" dirty="0">
              <a:solidFill>
                <a:srgbClr val="000000"/>
              </a:solidFill>
            </a:endParaRPr>
          </a:p>
          <a:p>
            <a:endParaRPr lang="en-US" dirty="0">
              <a:solidFill>
                <a:srgbClr val="000000"/>
              </a:solidFill>
            </a:endParaRPr>
          </a:p>
          <a:p>
            <a:pPr marL="0" indent="0">
              <a:buFont typeface="Wingdings 3" charset="2"/>
              <a:buNone/>
            </a:pPr>
            <a:endParaRPr lang="en-CA" dirty="0">
              <a:solidFill>
                <a:srgbClr val="000000"/>
              </a:solidFill>
            </a:endParaRPr>
          </a:p>
          <a:p>
            <a:endParaRPr lang="en-CA" dirty="0">
              <a:solidFill>
                <a:srgbClr val="000000"/>
              </a:solidFill>
            </a:endParaRPr>
          </a:p>
        </p:txBody>
      </p:sp>
      <p:sp>
        <p:nvSpPr>
          <p:cNvPr id="7" name="Slide Number Placeholder 6"/>
          <p:cNvSpPr>
            <a:spLocks noGrp="1"/>
          </p:cNvSpPr>
          <p:nvPr>
            <p:ph type="sldNum" sz="quarter" idx="12"/>
          </p:nvPr>
        </p:nvSpPr>
        <p:spPr/>
        <p:txBody>
          <a:bodyPr/>
          <a:lstStyle/>
          <a:p>
            <a:fld id="{5B39B6A8-7D8C-415A-979E-292C51CB3B1E}" type="slidenum">
              <a:rPr lang="en-CA" smtClean="0"/>
              <a:t>20</a:t>
            </a:fld>
            <a:endParaRPr lang="en-CA"/>
          </a:p>
        </p:txBody>
      </p:sp>
    </p:spTree>
    <p:extLst>
      <p:ext uri="{BB962C8B-B14F-4D97-AF65-F5344CB8AC3E}">
        <p14:creationId xmlns:p14="http://schemas.microsoft.com/office/powerpoint/2010/main" val="195395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23334" y="276225"/>
            <a:ext cx="7576017" cy="1320800"/>
          </a:xfrm>
        </p:spPr>
        <p:txBody>
          <a:bodyPr wrap="square">
            <a:normAutofit/>
          </a:bodyPr>
          <a:lstStyle/>
          <a:p>
            <a:r>
              <a:rPr lang="fr-CA" b="1" dirty="0">
                <a:solidFill>
                  <a:srgbClr val="5FCBEF"/>
                </a:solidFill>
              </a:rPr>
              <a:t>7. </a:t>
            </a:r>
            <a:r>
              <a:rPr lang="fr-CA" b="1" dirty="0" err="1">
                <a:solidFill>
                  <a:srgbClr val="5FCBEF"/>
                </a:solidFill>
              </a:rPr>
              <a:t>Appreciate</a:t>
            </a:r>
            <a:r>
              <a:rPr lang="fr-CA" b="1" dirty="0">
                <a:solidFill>
                  <a:srgbClr val="5FCBEF"/>
                </a:solidFill>
              </a:rPr>
              <a:t> </a:t>
            </a:r>
            <a:r>
              <a:rPr lang="fr-CA" b="1" dirty="0" err="1">
                <a:solidFill>
                  <a:srgbClr val="5FCBEF"/>
                </a:solidFill>
              </a:rPr>
              <a:t>what</a:t>
            </a:r>
            <a:r>
              <a:rPr lang="fr-CA" b="1" dirty="0">
                <a:solidFill>
                  <a:srgbClr val="5FCBEF"/>
                </a:solidFill>
              </a:rPr>
              <a:t> </a:t>
            </a:r>
            <a:r>
              <a:rPr lang="fr-CA" b="1" dirty="0" err="1">
                <a:solidFill>
                  <a:srgbClr val="5FCBEF"/>
                </a:solidFill>
              </a:rPr>
              <a:t>you're</a:t>
            </a:r>
            <a:r>
              <a:rPr lang="fr-CA" b="1" dirty="0">
                <a:solidFill>
                  <a:srgbClr val="5FCBEF"/>
                </a:solidFill>
              </a:rPr>
              <a:t> </a:t>
            </a:r>
            <a:r>
              <a:rPr lang="fr-CA" b="1" dirty="0" err="1">
                <a:solidFill>
                  <a:srgbClr val="5FCBEF"/>
                </a:solidFill>
              </a:rPr>
              <a:t>giving</a:t>
            </a:r>
            <a:r>
              <a:rPr lang="fr-CA" b="1" dirty="0">
                <a:solidFill>
                  <a:srgbClr val="5FCBEF"/>
                </a:solidFill>
              </a:rPr>
              <a:t>  7. Appréciez ce que vous donnez</a:t>
            </a:r>
            <a:endParaRPr lang="en-CA" dirty="0"/>
          </a:p>
        </p:txBody>
      </p:sp>
      <p:sp>
        <p:nvSpPr>
          <p:cNvPr id="3" name="Content Placeholder 2"/>
          <p:cNvSpPr>
            <a:spLocks noGrp="1"/>
          </p:cNvSpPr>
          <p:nvPr>
            <p:ph idx="1"/>
            <p:custDataLst>
              <p:tags r:id="rId3"/>
            </p:custDataLst>
          </p:nvPr>
        </p:nvSpPr>
        <p:spPr>
          <a:xfrm>
            <a:off x="359834" y="1684339"/>
            <a:ext cx="4116916" cy="5173661"/>
          </a:xfrm>
        </p:spPr>
        <p:txBody>
          <a:bodyPr>
            <a:normAutofit/>
          </a:bodyPr>
          <a:lstStyle/>
          <a:p>
            <a:r>
              <a:rPr lang="en-CA" sz="2000" dirty="0">
                <a:solidFill>
                  <a:srgbClr val="000000"/>
                </a:solidFill>
              </a:rPr>
              <a:t>The best way to learn what you have contributed is to ask the person most directly affected-your mentee. Asking will do two things. </a:t>
            </a:r>
          </a:p>
          <a:p>
            <a:pPr lvl="1"/>
            <a:r>
              <a:rPr lang="en-CA" sz="2000" dirty="0">
                <a:solidFill>
                  <a:srgbClr val="000000"/>
                </a:solidFill>
              </a:rPr>
              <a:t>First, it will provide you with valuable information about what you've given. </a:t>
            </a:r>
          </a:p>
          <a:p>
            <a:pPr lvl="1"/>
            <a:r>
              <a:rPr lang="en-CA" sz="2000" dirty="0">
                <a:solidFill>
                  <a:srgbClr val="000000"/>
                </a:solidFill>
              </a:rPr>
              <a:t>Second, it will allow the mentee to be aware of this and to be appreciative.</a:t>
            </a:r>
          </a:p>
          <a:p>
            <a:endParaRPr lang="en-CA" dirty="0">
              <a:solidFill>
                <a:srgbClr val="000000"/>
              </a:solidFill>
            </a:endParaRPr>
          </a:p>
        </p:txBody>
      </p:sp>
      <p:sp>
        <p:nvSpPr>
          <p:cNvPr id="4" name="Content Placeholder 2"/>
          <p:cNvSpPr txBox="1">
            <a:spLocks/>
          </p:cNvSpPr>
          <p:nvPr>
            <p:custDataLst>
              <p:tags r:id="rId4"/>
            </p:custDataLst>
          </p:nvPr>
        </p:nvSpPr>
        <p:spPr>
          <a:xfrm>
            <a:off x="4610100" y="1635125"/>
            <a:ext cx="4581525" cy="5222875"/>
          </a:xfrm>
          <a:prstGeom prst="rect">
            <a:avLst/>
          </a:prstGeom>
        </p:spPr>
        <p:txBody>
          <a:bodyPr vert="horz" wrap="square"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2000" dirty="0">
                <a:solidFill>
                  <a:srgbClr val="000000"/>
                </a:solidFill>
              </a:rPr>
              <a:t>Le meilleur moyen d’apprendre que vous avez contribué est de demander à la personne la plus touchée – votre stagiaire.</a:t>
            </a:r>
            <a:r>
              <a:rPr lang="en-CA" sz="2000" dirty="0">
                <a:solidFill>
                  <a:srgbClr val="000000"/>
                </a:solidFill>
              </a:rPr>
              <a:t> </a:t>
            </a:r>
            <a:r>
              <a:rPr lang="fr-CA" sz="2000" dirty="0">
                <a:solidFill>
                  <a:srgbClr val="000000"/>
                </a:solidFill>
              </a:rPr>
              <a:t>Poser la question accomplira deux choses.</a:t>
            </a:r>
            <a:endParaRPr lang="en-CA" sz="2000" dirty="0">
              <a:solidFill>
                <a:srgbClr val="000000"/>
              </a:solidFill>
            </a:endParaRPr>
          </a:p>
          <a:p>
            <a:pPr lvl="1">
              <a:buClr>
                <a:srgbClr val="5FCBEF"/>
              </a:buClr>
            </a:pPr>
            <a:r>
              <a:rPr lang="fr-CA" sz="2000" dirty="0">
                <a:solidFill>
                  <a:srgbClr val="000000"/>
                </a:solidFill>
              </a:rPr>
              <a:t>Premièrement, cela vous fournira de précieux renseignements à propos de ce que vous avez donné.</a:t>
            </a:r>
            <a:endParaRPr lang="en-CA" sz="2000" dirty="0">
              <a:solidFill>
                <a:srgbClr val="000000"/>
              </a:solidFill>
            </a:endParaRPr>
          </a:p>
          <a:p>
            <a:pPr lvl="1">
              <a:buClr>
                <a:srgbClr val="5FCBEF"/>
              </a:buClr>
            </a:pPr>
            <a:r>
              <a:rPr lang="fr-CA" sz="2000" dirty="0">
                <a:solidFill>
                  <a:srgbClr val="000000"/>
                </a:solidFill>
              </a:rPr>
              <a:t>Deuxièmement, cela permettra au stagiaire d’être au courant de ce fait et de l’apprécier.</a:t>
            </a:r>
            <a:endParaRPr lang="fr-CA" sz="2000" b="1" dirty="0">
              <a:solidFill>
                <a:srgbClr val="000000"/>
              </a:solidFill>
              <a:latin typeface="Courier New"/>
            </a:endParaRPr>
          </a:p>
          <a:p>
            <a:endParaRPr lang="en-US" dirty="0">
              <a:solidFill>
                <a:srgbClr val="000000"/>
              </a:solidFill>
            </a:endParaRPr>
          </a:p>
          <a:p>
            <a:endParaRPr lang="en-CA" dirty="0">
              <a:solidFill>
                <a:srgbClr val="000000"/>
              </a:solidFill>
            </a:endParaRPr>
          </a:p>
          <a:p>
            <a:endParaRPr lang="en-US" dirty="0">
              <a:solidFill>
                <a:srgbClr val="000000"/>
              </a:solidFill>
            </a:endParaRPr>
          </a:p>
          <a:p>
            <a:pPr marL="0" indent="0">
              <a:buFont typeface="Wingdings 3" charset="2"/>
              <a:buNone/>
            </a:pPr>
            <a:endParaRPr lang="en-CA" dirty="0">
              <a:solidFill>
                <a:srgbClr val="000000"/>
              </a:solidFill>
            </a:endParaRPr>
          </a:p>
          <a:p>
            <a:endParaRPr lang="en-CA" dirty="0">
              <a:solidFill>
                <a:srgbClr val="000000"/>
              </a:solidFill>
            </a:endParaRPr>
          </a:p>
        </p:txBody>
      </p:sp>
      <p:sp>
        <p:nvSpPr>
          <p:cNvPr id="6" name="Slide Number Placeholder 5"/>
          <p:cNvSpPr>
            <a:spLocks noGrp="1"/>
          </p:cNvSpPr>
          <p:nvPr>
            <p:ph type="sldNum" sz="quarter" idx="12"/>
          </p:nvPr>
        </p:nvSpPr>
        <p:spPr/>
        <p:txBody>
          <a:bodyPr/>
          <a:lstStyle/>
          <a:p>
            <a:fld id="{5B39B6A8-7D8C-415A-979E-292C51CB3B1E}" type="slidenum">
              <a:rPr lang="en-CA" smtClean="0"/>
              <a:t>21</a:t>
            </a:fld>
            <a:endParaRPr lang="en-CA"/>
          </a:p>
        </p:txBody>
      </p:sp>
    </p:spTree>
    <p:custDataLst>
      <p:tags r:id="rId1"/>
    </p:custDataLst>
    <p:extLst>
      <p:ext uri="{BB962C8B-B14F-4D97-AF65-F5344CB8AC3E}">
        <p14:creationId xmlns:p14="http://schemas.microsoft.com/office/powerpoint/2010/main" val="2574048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01084" y="387350"/>
            <a:ext cx="10403416" cy="1320800"/>
          </a:xfrm>
        </p:spPr>
        <p:txBody>
          <a:bodyPr wrap="square">
            <a:normAutofit/>
          </a:bodyPr>
          <a:lstStyle/>
          <a:p>
            <a:r>
              <a:rPr lang="fr-CA" sz="2800" b="1" dirty="0">
                <a:solidFill>
                  <a:srgbClr val="5FCBEF"/>
                </a:solidFill>
              </a:rPr>
              <a:t>8. </a:t>
            </a:r>
            <a:r>
              <a:rPr lang="fr-CA" sz="2800" b="1" dirty="0" err="1">
                <a:solidFill>
                  <a:srgbClr val="5FCBEF"/>
                </a:solidFill>
                <a:cs typeface="Arial" panose="020B0604020202020204" pitchFamily="34" charset="0"/>
              </a:rPr>
              <a:t>It’s</a:t>
            </a:r>
            <a:r>
              <a:rPr lang="fr-CA" sz="2800" b="1" dirty="0">
                <a:solidFill>
                  <a:srgbClr val="5FCBEF"/>
                </a:solidFill>
              </a:rPr>
              <a:t> not coaching; </a:t>
            </a:r>
            <a:r>
              <a:rPr lang="fr-CA" sz="2800" b="1" dirty="0" err="1">
                <a:solidFill>
                  <a:srgbClr val="5FCBEF"/>
                </a:solidFill>
              </a:rPr>
              <a:t>it’s</a:t>
            </a:r>
            <a:r>
              <a:rPr lang="fr-CA" sz="2800" b="1" dirty="0">
                <a:solidFill>
                  <a:srgbClr val="5FCBEF"/>
                </a:solidFill>
              </a:rPr>
              <a:t> </a:t>
            </a:r>
            <a:r>
              <a:rPr lang="fr-CA" sz="2800" b="1" dirty="0" err="1">
                <a:solidFill>
                  <a:srgbClr val="5FCBEF"/>
                </a:solidFill>
              </a:rPr>
              <a:t>mentoring</a:t>
            </a:r>
            <a:br>
              <a:rPr lang="fr-CA" sz="2800" b="1" dirty="0">
                <a:solidFill>
                  <a:srgbClr val="5FCBEF"/>
                </a:solidFill>
              </a:rPr>
            </a:br>
            <a:r>
              <a:rPr lang="fr-CA" sz="2800" b="1" dirty="0">
                <a:solidFill>
                  <a:srgbClr val="5FCBEF"/>
                </a:solidFill>
              </a:rPr>
              <a:t>8. Ce n’est pas de l’encadrement, c’est du mentorat</a:t>
            </a:r>
            <a:endParaRPr lang="en-CA" sz="2800" dirty="0"/>
          </a:p>
        </p:txBody>
      </p:sp>
      <p:sp>
        <p:nvSpPr>
          <p:cNvPr id="3" name="Content Placeholder 2"/>
          <p:cNvSpPr>
            <a:spLocks noGrp="1"/>
          </p:cNvSpPr>
          <p:nvPr>
            <p:ph idx="1"/>
            <p:custDataLst>
              <p:tags r:id="rId3"/>
            </p:custDataLst>
          </p:nvPr>
        </p:nvSpPr>
        <p:spPr>
          <a:xfrm>
            <a:off x="185209" y="1700214"/>
            <a:ext cx="4736041" cy="5157786"/>
          </a:xfrm>
        </p:spPr>
        <p:txBody>
          <a:bodyPr>
            <a:noAutofit/>
          </a:bodyPr>
          <a:lstStyle/>
          <a:p>
            <a:r>
              <a:rPr lang="en-CA" sz="2000" dirty="0">
                <a:solidFill>
                  <a:srgbClr val="000000"/>
                </a:solidFill>
              </a:rPr>
              <a:t>Mentors certainly coach in areas of skill development and knowledge acquisition, but mentoring is more than that. It's about having a personal relationship with a mentee that moves beyond coaching to discussing who the person is and what his or her dreams and aspirations are. </a:t>
            </a:r>
          </a:p>
          <a:p>
            <a:r>
              <a:rPr lang="en-CA" sz="2000" dirty="0">
                <a:solidFill>
                  <a:srgbClr val="000000"/>
                </a:solidFill>
              </a:rPr>
              <a:t>Share the dreams. Share the journey. Don't mistake the advice for the journey.</a:t>
            </a:r>
          </a:p>
        </p:txBody>
      </p:sp>
      <p:sp>
        <p:nvSpPr>
          <p:cNvPr id="5" name="Content Placeholder 2"/>
          <p:cNvSpPr txBox="1">
            <a:spLocks/>
          </p:cNvSpPr>
          <p:nvPr>
            <p:custDataLst>
              <p:tags r:id="rId4"/>
            </p:custDataLst>
          </p:nvPr>
        </p:nvSpPr>
        <p:spPr>
          <a:xfrm>
            <a:off x="4941359" y="1739899"/>
            <a:ext cx="5075766" cy="5118101"/>
          </a:xfrm>
          <a:prstGeom prst="rect">
            <a:avLst/>
          </a:prstGeom>
        </p:spPr>
        <p:txBody>
          <a:bodyPr vert="horz" wrap="square"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2000" dirty="0">
                <a:solidFill>
                  <a:srgbClr val="000000"/>
                </a:solidFill>
                <a:latin typeface="Trebuchet MS"/>
              </a:rPr>
              <a:t>Les mentors font certainement de l’encadrement dans certains domaines du perfectionnement des compétences et de l’acquisition des connaissances, mais le mentorat va beaucoup plus loin.</a:t>
            </a:r>
            <a:r>
              <a:rPr lang="en-CA" sz="2000" dirty="0">
                <a:solidFill>
                  <a:srgbClr val="000000"/>
                </a:solidFill>
              </a:rPr>
              <a:t> </a:t>
            </a:r>
            <a:r>
              <a:rPr lang="fr-CA" sz="2000" dirty="0">
                <a:solidFill>
                  <a:srgbClr val="000000"/>
                </a:solidFill>
              </a:rPr>
              <a:t>C’est d’avoir une relation personnelle avec un stagiaire qui va au‑delà de l’encadrement en discutant de l’identité de la personne ainsi que de ses rêves et de ses aspirations.</a:t>
            </a:r>
            <a:r>
              <a:rPr lang="en-CA" sz="2000" dirty="0">
                <a:solidFill>
                  <a:srgbClr val="000000"/>
                </a:solidFill>
              </a:rPr>
              <a:t> </a:t>
            </a:r>
          </a:p>
          <a:p>
            <a:pPr lvl="0">
              <a:buClr>
                <a:srgbClr val="5FCBEF"/>
              </a:buClr>
            </a:pPr>
            <a:r>
              <a:rPr lang="fr-CA" sz="2000" dirty="0">
                <a:solidFill>
                  <a:srgbClr val="000000"/>
                </a:solidFill>
              </a:rPr>
              <a:t>Partagez les rêves.</a:t>
            </a:r>
            <a:r>
              <a:rPr lang="en-CA" sz="2000" dirty="0">
                <a:solidFill>
                  <a:srgbClr val="000000"/>
                </a:solidFill>
              </a:rPr>
              <a:t> </a:t>
            </a:r>
            <a:r>
              <a:rPr lang="fr-CA" sz="2000" dirty="0">
                <a:solidFill>
                  <a:srgbClr val="000000"/>
                </a:solidFill>
              </a:rPr>
              <a:t>Partagez le cheminement.</a:t>
            </a:r>
            <a:r>
              <a:rPr lang="en-CA" sz="2000" dirty="0">
                <a:solidFill>
                  <a:srgbClr val="000000"/>
                </a:solidFill>
              </a:rPr>
              <a:t> </a:t>
            </a:r>
            <a:r>
              <a:rPr lang="fr-CA" sz="2000" dirty="0">
                <a:solidFill>
                  <a:srgbClr val="000000"/>
                </a:solidFill>
              </a:rPr>
              <a:t>Ne confondez pas les conseils avec le cheminement.</a:t>
            </a:r>
            <a:endParaRPr lang="fr-CA" sz="2000" b="1" dirty="0">
              <a:solidFill>
                <a:srgbClr val="000000"/>
              </a:solidFill>
              <a:latin typeface="Courier New"/>
            </a:endParaRPr>
          </a:p>
          <a:p>
            <a:pPr marL="0" indent="0" fontAlgn="base">
              <a:buFont typeface="Wingdings 3" charset="2"/>
              <a:buNone/>
            </a:pPr>
            <a:r>
              <a:rPr lang="en-GB" b="1" dirty="0">
                <a:solidFill>
                  <a:srgbClr val="000000"/>
                </a:solidFill>
              </a:rPr>
              <a:t> </a:t>
            </a:r>
          </a:p>
          <a:p>
            <a:endParaRPr lang="en-US" dirty="0">
              <a:solidFill>
                <a:srgbClr val="000000"/>
              </a:solidFill>
            </a:endParaRPr>
          </a:p>
          <a:p>
            <a:endParaRPr lang="en-CA" dirty="0">
              <a:solidFill>
                <a:srgbClr val="000000"/>
              </a:solidFill>
            </a:endParaRPr>
          </a:p>
          <a:p>
            <a:endParaRPr lang="en-US" dirty="0">
              <a:solidFill>
                <a:srgbClr val="000000"/>
              </a:solidFill>
            </a:endParaRPr>
          </a:p>
          <a:p>
            <a:pPr marL="0" indent="0">
              <a:buFont typeface="Wingdings 3" charset="2"/>
              <a:buNone/>
            </a:pPr>
            <a:endParaRPr lang="en-CA" dirty="0">
              <a:solidFill>
                <a:srgbClr val="000000"/>
              </a:solidFill>
            </a:endParaRPr>
          </a:p>
          <a:p>
            <a:endParaRPr lang="en-CA" dirty="0">
              <a:solidFill>
                <a:srgbClr val="000000"/>
              </a:solidFill>
            </a:endParaRPr>
          </a:p>
        </p:txBody>
      </p:sp>
      <p:sp>
        <p:nvSpPr>
          <p:cNvPr id="6" name="Slide Number Placeholder 5"/>
          <p:cNvSpPr>
            <a:spLocks noGrp="1"/>
          </p:cNvSpPr>
          <p:nvPr>
            <p:ph type="sldNum" sz="quarter" idx="12"/>
          </p:nvPr>
        </p:nvSpPr>
        <p:spPr/>
        <p:txBody>
          <a:bodyPr/>
          <a:lstStyle/>
          <a:p>
            <a:fld id="{5B39B6A8-7D8C-415A-979E-292C51CB3B1E}" type="slidenum">
              <a:rPr lang="en-CA" smtClean="0"/>
              <a:t>22</a:t>
            </a:fld>
            <a:endParaRPr lang="en-CA"/>
          </a:p>
        </p:txBody>
      </p:sp>
    </p:spTree>
    <p:custDataLst>
      <p:tags r:id="rId1"/>
    </p:custDataLst>
    <p:extLst>
      <p:ext uri="{BB962C8B-B14F-4D97-AF65-F5344CB8AC3E}">
        <p14:creationId xmlns:p14="http://schemas.microsoft.com/office/powerpoint/2010/main" val="371815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96334" y="450850"/>
            <a:ext cx="8688916" cy="1320800"/>
          </a:xfrm>
        </p:spPr>
        <p:txBody>
          <a:bodyPr wrap="square">
            <a:normAutofit/>
          </a:bodyPr>
          <a:lstStyle/>
          <a:p>
            <a:r>
              <a:rPr lang="fr-CA" b="1" dirty="0">
                <a:solidFill>
                  <a:srgbClr val="5FCBEF"/>
                </a:solidFill>
              </a:rPr>
              <a:t>9. </a:t>
            </a:r>
            <a:r>
              <a:rPr lang="fr-CA" b="1" dirty="0" err="1">
                <a:solidFill>
                  <a:srgbClr val="5FCBEF"/>
                </a:solidFill>
              </a:rPr>
              <a:t>Honour</a:t>
            </a:r>
            <a:r>
              <a:rPr lang="fr-CA" b="1" dirty="0">
                <a:solidFill>
                  <a:srgbClr val="5FCBEF"/>
                </a:solidFill>
              </a:rPr>
              <a:t> </a:t>
            </a:r>
            <a:r>
              <a:rPr lang="fr-CA" b="1" dirty="0" err="1">
                <a:solidFill>
                  <a:srgbClr val="5FCBEF"/>
                </a:solidFill>
              </a:rPr>
              <a:t>your</a:t>
            </a:r>
            <a:r>
              <a:rPr lang="fr-CA" b="1" dirty="0">
                <a:solidFill>
                  <a:srgbClr val="5FCBEF"/>
                </a:solidFill>
              </a:rPr>
              <a:t> </a:t>
            </a:r>
            <a:r>
              <a:rPr lang="fr-CA" b="1" dirty="0" err="1">
                <a:solidFill>
                  <a:srgbClr val="5FCBEF"/>
                </a:solidFill>
              </a:rPr>
              <a:t>limits</a:t>
            </a:r>
            <a:r>
              <a:rPr lang="fr-CA" b="1" dirty="0">
                <a:solidFill>
                  <a:srgbClr val="5FCBEF"/>
                </a:solidFill>
              </a:rPr>
              <a:t> and </a:t>
            </a:r>
            <a:r>
              <a:rPr lang="fr-CA" b="1" dirty="0" err="1">
                <a:solidFill>
                  <a:srgbClr val="5FCBEF"/>
                </a:solidFill>
              </a:rPr>
              <a:t>boundaries</a:t>
            </a:r>
            <a:r>
              <a:rPr lang="fr-CA" b="1" dirty="0">
                <a:solidFill>
                  <a:srgbClr val="5FCBEF"/>
                </a:solidFill>
              </a:rPr>
              <a:t> </a:t>
            </a:r>
            <a:br>
              <a:rPr lang="fr-CA" b="1" dirty="0">
                <a:solidFill>
                  <a:srgbClr val="5FCBEF"/>
                </a:solidFill>
              </a:rPr>
            </a:br>
            <a:r>
              <a:rPr lang="fr-CA" b="1" dirty="0">
                <a:solidFill>
                  <a:srgbClr val="5FCBEF"/>
                </a:solidFill>
              </a:rPr>
              <a:t>9. Honorez vos limites</a:t>
            </a:r>
            <a:endParaRPr lang="fr-CA" sz="1200" b="1" dirty="0">
              <a:solidFill>
                <a:srgbClr val="990099"/>
              </a:solidFill>
              <a:latin typeface="Courier New"/>
            </a:endParaRPr>
          </a:p>
        </p:txBody>
      </p:sp>
      <p:sp>
        <p:nvSpPr>
          <p:cNvPr id="3" name="Content Placeholder 2"/>
          <p:cNvSpPr>
            <a:spLocks noGrp="1"/>
          </p:cNvSpPr>
          <p:nvPr>
            <p:ph idx="1"/>
            <p:custDataLst>
              <p:tags r:id="rId3"/>
            </p:custDataLst>
          </p:nvPr>
        </p:nvSpPr>
        <p:spPr>
          <a:xfrm>
            <a:off x="518584" y="1858964"/>
            <a:ext cx="4212166" cy="4872036"/>
          </a:xfrm>
        </p:spPr>
        <p:txBody>
          <a:bodyPr>
            <a:normAutofit fontScale="70000" lnSpcReduction="20000"/>
          </a:bodyPr>
          <a:lstStyle/>
          <a:p>
            <a:r>
              <a:rPr lang="en-CA" sz="2800" dirty="0">
                <a:solidFill>
                  <a:srgbClr val="000000"/>
                </a:solidFill>
              </a:rPr>
              <a:t>It is never healthy for any of us to give without limits. You have a right to your own boundaries, such as how frequently you can meet/communicate, areas of discussion that may be off limits, contacts you don't want to share. </a:t>
            </a:r>
          </a:p>
          <a:p>
            <a:r>
              <a:rPr lang="en-CA" sz="2800" dirty="0">
                <a:solidFill>
                  <a:srgbClr val="000000"/>
                </a:solidFill>
              </a:rPr>
              <a:t>State those clearly to your mentee so that he or she will respect them. </a:t>
            </a:r>
          </a:p>
          <a:p>
            <a:r>
              <a:rPr lang="en-CA" sz="2800" dirty="0">
                <a:solidFill>
                  <a:srgbClr val="000000"/>
                </a:solidFill>
              </a:rPr>
              <a:t>Ask your mentee to do the same so that both of you gain a mutual understanding of the boundaries in your relationship.</a:t>
            </a:r>
          </a:p>
          <a:p>
            <a:endParaRPr lang="en-CA" dirty="0">
              <a:solidFill>
                <a:srgbClr val="000000"/>
              </a:solidFill>
            </a:endParaRPr>
          </a:p>
        </p:txBody>
      </p:sp>
      <p:sp>
        <p:nvSpPr>
          <p:cNvPr id="4" name="Content Placeholder 2"/>
          <p:cNvSpPr txBox="1">
            <a:spLocks/>
          </p:cNvSpPr>
          <p:nvPr>
            <p:custDataLst>
              <p:tags r:id="rId4"/>
            </p:custDataLst>
          </p:nvPr>
        </p:nvSpPr>
        <p:spPr>
          <a:xfrm>
            <a:off x="4987925" y="1885949"/>
            <a:ext cx="4711700" cy="4622801"/>
          </a:xfrm>
          <a:prstGeom prst="rect">
            <a:avLst/>
          </a:prstGeom>
        </p:spPr>
        <p:txBody>
          <a:bodyPr vert="horz" wrap="square"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3600" dirty="0">
                <a:solidFill>
                  <a:srgbClr val="000000"/>
                </a:solidFill>
                <a:latin typeface="Trebuchet MS"/>
              </a:rPr>
              <a:t>Ce n’est jamais sain pour quiconque de donner sans limites.</a:t>
            </a:r>
            <a:r>
              <a:rPr lang="en-CA" sz="3600" dirty="0">
                <a:solidFill>
                  <a:srgbClr val="000000"/>
                </a:solidFill>
              </a:rPr>
              <a:t> </a:t>
            </a:r>
            <a:r>
              <a:rPr lang="fr-CA" sz="3600" dirty="0">
                <a:solidFill>
                  <a:srgbClr val="000000"/>
                </a:solidFill>
              </a:rPr>
              <a:t>Vous avez le droit à vos propres limites, comme la fréquence des rencontres et des communications, les sujets de discussion qui peuvent être interdits, les contacts que vous ne voulez pas partager.</a:t>
            </a:r>
            <a:r>
              <a:rPr lang="en-CA" sz="3600" dirty="0">
                <a:solidFill>
                  <a:srgbClr val="000000"/>
                </a:solidFill>
              </a:rPr>
              <a:t> </a:t>
            </a:r>
          </a:p>
          <a:p>
            <a:pPr lvl="0">
              <a:buClr>
                <a:srgbClr val="5FCBEF"/>
              </a:buClr>
            </a:pPr>
            <a:r>
              <a:rPr lang="fr-CA" sz="3600" dirty="0">
                <a:solidFill>
                  <a:srgbClr val="000000"/>
                </a:solidFill>
              </a:rPr>
              <a:t>Dites‑le clairement à votre stagiaire afin qu’il ou elle le respecte.</a:t>
            </a:r>
            <a:r>
              <a:rPr lang="en-CA" sz="3600" dirty="0">
                <a:solidFill>
                  <a:srgbClr val="000000"/>
                </a:solidFill>
              </a:rPr>
              <a:t> </a:t>
            </a:r>
          </a:p>
          <a:p>
            <a:pPr lvl="0">
              <a:buClr>
                <a:srgbClr val="5FCBEF"/>
              </a:buClr>
            </a:pPr>
            <a:r>
              <a:rPr lang="fr-CA" sz="3600" dirty="0">
                <a:solidFill>
                  <a:srgbClr val="000000"/>
                </a:solidFill>
              </a:rPr>
              <a:t>Demandez à votre stagiaire de faire de même afin que vous puissiez acquérir une compréhension mutuelle des limites de votre relation.</a:t>
            </a:r>
            <a:endParaRPr lang="fr-CA" sz="3600" b="1" dirty="0">
              <a:solidFill>
                <a:srgbClr val="000000"/>
              </a:solidFill>
              <a:latin typeface="Courier New"/>
            </a:endParaRPr>
          </a:p>
          <a:p>
            <a:pPr marL="0" indent="0" fontAlgn="base">
              <a:buFont typeface="Wingdings 3" charset="2"/>
              <a:buNone/>
            </a:pPr>
            <a:r>
              <a:rPr lang="en-GB" sz="3600" b="1" dirty="0">
                <a:solidFill>
                  <a:srgbClr val="000000"/>
                </a:solidFill>
              </a:rPr>
              <a:t> </a:t>
            </a:r>
          </a:p>
          <a:p>
            <a:endParaRPr lang="en-US" dirty="0">
              <a:solidFill>
                <a:srgbClr val="000000"/>
              </a:solidFill>
            </a:endParaRPr>
          </a:p>
          <a:p>
            <a:endParaRPr lang="en-CA" dirty="0">
              <a:solidFill>
                <a:srgbClr val="000000"/>
              </a:solidFill>
            </a:endParaRPr>
          </a:p>
          <a:p>
            <a:endParaRPr lang="en-US" dirty="0">
              <a:solidFill>
                <a:srgbClr val="000000"/>
              </a:solidFill>
            </a:endParaRPr>
          </a:p>
          <a:p>
            <a:pPr marL="0" indent="0">
              <a:buFont typeface="Wingdings 3" charset="2"/>
              <a:buNone/>
            </a:pPr>
            <a:endParaRPr lang="en-CA" dirty="0">
              <a:solidFill>
                <a:srgbClr val="000000"/>
              </a:solidFill>
            </a:endParaRPr>
          </a:p>
          <a:p>
            <a:endParaRPr lang="en-CA" dirty="0">
              <a:solidFill>
                <a:srgbClr val="000000"/>
              </a:solidFill>
            </a:endParaRPr>
          </a:p>
        </p:txBody>
      </p:sp>
      <p:sp>
        <p:nvSpPr>
          <p:cNvPr id="6" name="Slide Number Placeholder 5"/>
          <p:cNvSpPr>
            <a:spLocks noGrp="1"/>
          </p:cNvSpPr>
          <p:nvPr>
            <p:ph type="sldNum" sz="quarter" idx="12"/>
          </p:nvPr>
        </p:nvSpPr>
        <p:spPr/>
        <p:txBody>
          <a:bodyPr/>
          <a:lstStyle/>
          <a:p>
            <a:fld id="{5B39B6A8-7D8C-415A-979E-292C51CB3B1E}" type="slidenum">
              <a:rPr lang="en-CA" smtClean="0"/>
              <a:t>23</a:t>
            </a:fld>
            <a:endParaRPr lang="en-CA"/>
          </a:p>
        </p:txBody>
      </p:sp>
    </p:spTree>
    <p:custDataLst>
      <p:tags r:id="rId1"/>
    </p:custDataLst>
    <p:extLst>
      <p:ext uri="{BB962C8B-B14F-4D97-AF65-F5344CB8AC3E}">
        <p14:creationId xmlns:p14="http://schemas.microsoft.com/office/powerpoint/2010/main" val="3408441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375709" y="419100"/>
            <a:ext cx="8596668" cy="1320800"/>
          </a:xfrm>
        </p:spPr>
        <p:txBody>
          <a:bodyPr wrap="square">
            <a:noAutofit/>
          </a:bodyPr>
          <a:lstStyle/>
          <a:p>
            <a:r>
              <a:rPr lang="fr-CA" sz="2600" b="1" dirty="0">
                <a:solidFill>
                  <a:srgbClr val="5FCBEF"/>
                </a:solidFill>
              </a:rPr>
              <a:t>10. </a:t>
            </a:r>
            <a:r>
              <a:rPr lang="fr-CA" sz="2600" b="1" dirty="0" err="1">
                <a:solidFill>
                  <a:srgbClr val="5FCBEF"/>
                </a:solidFill>
              </a:rPr>
              <a:t>Listening</a:t>
            </a:r>
            <a:r>
              <a:rPr lang="fr-CA" sz="2600" b="1" dirty="0">
                <a:solidFill>
                  <a:srgbClr val="5FCBEF"/>
                </a:solidFill>
              </a:rPr>
              <a:t> </a:t>
            </a:r>
            <a:r>
              <a:rPr lang="fr-CA" sz="2600" b="1" dirty="0" err="1">
                <a:solidFill>
                  <a:srgbClr val="5FCBEF"/>
                </a:solidFill>
              </a:rPr>
              <a:t>is</a:t>
            </a:r>
            <a:r>
              <a:rPr lang="fr-CA" sz="2600" b="1" dirty="0">
                <a:solidFill>
                  <a:srgbClr val="5FCBEF"/>
                </a:solidFill>
              </a:rPr>
              <a:t> hard, but </a:t>
            </a:r>
            <a:r>
              <a:rPr lang="fr-CA" sz="2600" b="1" dirty="0" err="1">
                <a:solidFill>
                  <a:srgbClr val="5FCBEF"/>
                </a:solidFill>
              </a:rPr>
              <a:t>giving</a:t>
            </a:r>
            <a:r>
              <a:rPr lang="fr-CA" sz="2600" b="1" dirty="0">
                <a:solidFill>
                  <a:srgbClr val="5FCBEF"/>
                </a:solidFill>
              </a:rPr>
              <a:t> </a:t>
            </a:r>
            <a:r>
              <a:rPr lang="fr-CA" sz="2600" b="1" dirty="0" err="1">
                <a:solidFill>
                  <a:srgbClr val="5FCBEF"/>
                </a:solidFill>
              </a:rPr>
              <a:t>advice</a:t>
            </a:r>
            <a:r>
              <a:rPr lang="fr-CA" sz="2600" b="1" dirty="0">
                <a:solidFill>
                  <a:srgbClr val="5FCBEF"/>
                </a:solidFill>
              </a:rPr>
              <a:t> </a:t>
            </a:r>
            <a:r>
              <a:rPr lang="fr-CA" sz="2600" b="1" dirty="0" err="1">
                <a:solidFill>
                  <a:srgbClr val="5FCBEF"/>
                </a:solidFill>
              </a:rPr>
              <a:t>is</a:t>
            </a:r>
            <a:r>
              <a:rPr lang="fr-CA" sz="2600" b="1" dirty="0">
                <a:solidFill>
                  <a:srgbClr val="5FCBEF"/>
                </a:solidFill>
              </a:rPr>
              <a:t> </a:t>
            </a:r>
            <a:r>
              <a:rPr lang="fr-CA" sz="2600" b="1" dirty="0" err="1">
                <a:solidFill>
                  <a:srgbClr val="5FCBEF"/>
                </a:solidFill>
              </a:rPr>
              <a:t>easy</a:t>
            </a:r>
            <a:r>
              <a:rPr lang="fr-CA" sz="2600" b="1" dirty="0">
                <a:solidFill>
                  <a:srgbClr val="5FCBEF"/>
                </a:solidFill>
              </a:rPr>
              <a:t>  </a:t>
            </a:r>
            <a:br>
              <a:rPr lang="fr-CA" sz="2600" b="1" dirty="0">
                <a:solidFill>
                  <a:srgbClr val="5FCBEF"/>
                </a:solidFill>
              </a:rPr>
            </a:br>
            <a:r>
              <a:rPr lang="fr-CA" sz="2600" b="1" dirty="0">
                <a:solidFill>
                  <a:srgbClr val="5FCBEF"/>
                </a:solidFill>
              </a:rPr>
              <a:t>10. Écouter, c’est difficile, mais donner des conseils, c’est facile</a:t>
            </a:r>
            <a:endParaRPr lang="en-CA" sz="2600" dirty="0"/>
          </a:p>
        </p:txBody>
      </p:sp>
      <p:sp>
        <p:nvSpPr>
          <p:cNvPr id="3" name="Content Placeholder 2"/>
          <p:cNvSpPr>
            <a:spLocks noGrp="1"/>
          </p:cNvSpPr>
          <p:nvPr>
            <p:ph idx="1"/>
            <p:custDataLst>
              <p:tags r:id="rId3"/>
            </p:custDataLst>
          </p:nvPr>
        </p:nvSpPr>
        <p:spPr>
          <a:xfrm>
            <a:off x="312209" y="1922464"/>
            <a:ext cx="4545541" cy="4649786"/>
          </a:xfrm>
        </p:spPr>
        <p:txBody>
          <a:bodyPr>
            <a:normAutofit fontScale="70000" lnSpcReduction="20000"/>
          </a:bodyPr>
          <a:lstStyle/>
          <a:p>
            <a:r>
              <a:rPr lang="en-CA" sz="2800" dirty="0">
                <a:solidFill>
                  <a:srgbClr val="000000"/>
                </a:solidFill>
              </a:rPr>
              <a:t>We could all use more listeners in the world. We are all more prone to commenting or giving advice without first truly listening to the issue being presented. </a:t>
            </a:r>
          </a:p>
          <a:p>
            <a:r>
              <a:rPr lang="en-CA" sz="2800" dirty="0">
                <a:solidFill>
                  <a:srgbClr val="000000"/>
                </a:solidFill>
              </a:rPr>
              <a:t>How do you listen?  By asking good, open-ended questions and letting the other person speak. </a:t>
            </a:r>
          </a:p>
          <a:p>
            <a:r>
              <a:rPr lang="en-CA" sz="2800" dirty="0">
                <a:solidFill>
                  <a:srgbClr val="000000"/>
                </a:solidFill>
              </a:rPr>
              <a:t>The other advantage to asking good questions and listening is that it gets you out of the "I'll solve this problem" to "I'm facilitating this conversation to arrive at a solution that the mentee thinks is best."</a:t>
            </a:r>
          </a:p>
          <a:p>
            <a:endParaRPr lang="en-CA" dirty="0">
              <a:solidFill>
                <a:srgbClr val="000000"/>
              </a:solidFill>
            </a:endParaRPr>
          </a:p>
        </p:txBody>
      </p:sp>
      <p:sp>
        <p:nvSpPr>
          <p:cNvPr id="4" name="Content Placeholder 2"/>
          <p:cNvSpPr txBox="1">
            <a:spLocks/>
          </p:cNvSpPr>
          <p:nvPr>
            <p:custDataLst>
              <p:tags r:id="rId4"/>
            </p:custDataLst>
          </p:nvPr>
        </p:nvSpPr>
        <p:spPr>
          <a:xfrm>
            <a:off x="4700608" y="1955800"/>
            <a:ext cx="5046642" cy="4902200"/>
          </a:xfrm>
          <a:prstGeom prst="rect">
            <a:avLst/>
          </a:prstGeom>
        </p:spPr>
        <p:txBody>
          <a:bodyPr vert="horz" wrap="square" lIns="91440" tIns="45720" rIns="91440" bIns="45720" rtlCol="0">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0">
              <a:buClr>
                <a:srgbClr val="5FCBEF"/>
              </a:buClr>
            </a:pPr>
            <a:r>
              <a:rPr lang="fr-CA" sz="2200" dirty="0">
                <a:solidFill>
                  <a:srgbClr val="000000"/>
                </a:solidFill>
                <a:latin typeface="Trebuchet MS"/>
              </a:rPr>
              <a:t>Nous pourrions tous profiter du fait d’avoir plus de personnes à l’écoute dans le monde.</a:t>
            </a:r>
            <a:r>
              <a:rPr lang="en-CA" sz="2200" dirty="0">
                <a:solidFill>
                  <a:srgbClr val="000000"/>
                </a:solidFill>
              </a:rPr>
              <a:t> </a:t>
            </a:r>
            <a:r>
              <a:rPr lang="fr-CA" sz="2200" dirty="0">
                <a:solidFill>
                  <a:srgbClr val="000000"/>
                </a:solidFill>
              </a:rPr>
              <a:t>Nous sommes tous portés à fournir nos commentaires ou à donner des conseils sans avoir d’abord vraiment écouté l’enjeu présenté.</a:t>
            </a:r>
            <a:r>
              <a:rPr lang="en-CA" sz="2200" dirty="0">
                <a:solidFill>
                  <a:srgbClr val="000000"/>
                </a:solidFill>
              </a:rPr>
              <a:t> </a:t>
            </a:r>
          </a:p>
          <a:p>
            <a:pPr lvl="0">
              <a:buClr>
                <a:srgbClr val="5FCBEF"/>
              </a:buClr>
            </a:pPr>
            <a:r>
              <a:rPr lang="fr-CA" sz="2200" dirty="0">
                <a:solidFill>
                  <a:srgbClr val="000000"/>
                </a:solidFill>
              </a:rPr>
              <a:t>Comment écoutez‑vous?</a:t>
            </a:r>
            <a:r>
              <a:rPr lang="en-CA" sz="2200" dirty="0">
                <a:solidFill>
                  <a:srgbClr val="000000"/>
                </a:solidFill>
              </a:rPr>
              <a:t> </a:t>
            </a:r>
            <a:r>
              <a:rPr lang="fr-CA" sz="2200" dirty="0">
                <a:solidFill>
                  <a:srgbClr val="000000"/>
                </a:solidFill>
              </a:rPr>
              <a:t>En posant de bonnes questions ouvertes et en laissant l’autre personne parler.</a:t>
            </a:r>
            <a:r>
              <a:rPr lang="en-CA" sz="2200" dirty="0">
                <a:solidFill>
                  <a:srgbClr val="000000"/>
                </a:solidFill>
              </a:rPr>
              <a:t> </a:t>
            </a:r>
          </a:p>
          <a:p>
            <a:pPr lvl="0">
              <a:buClr>
                <a:srgbClr val="5FCBEF"/>
              </a:buClr>
            </a:pPr>
            <a:r>
              <a:rPr lang="fr-CA" sz="2200" dirty="0">
                <a:solidFill>
                  <a:srgbClr val="000000"/>
                </a:solidFill>
              </a:rPr>
              <a:t>L’autre avantage à poser de bonnes questions et à écouter, c’est de vous sortir des « Je vais résoudre ce problème » pour aller vers « J’engage cette conversation afin d’arriver à une solution que le stagiaire pense qui est la meilleure. »</a:t>
            </a:r>
            <a:endParaRPr lang="fr-CA" sz="1700" b="1" dirty="0">
              <a:solidFill>
                <a:srgbClr val="000000"/>
              </a:solidFill>
              <a:latin typeface="Courier New"/>
            </a:endParaRPr>
          </a:p>
          <a:p>
            <a:pPr marL="0" indent="0" fontAlgn="base">
              <a:buFont typeface="Wingdings 3" charset="2"/>
              <a:buNone/>
            </a:pPr>
            <a:r>
              <a:rPr lang="en-GB" b="1" dirty="0">
                <a:solidFill>
                  <a:srgbClr val="000000"/>
                </a:solidFill>
              </a:rPr>
              <a:t> </a:t>
            </a:r>
          </a:p>
          <a:p>
            <a:endParaRPr lang="en-US" dirty="0">
              <a:solidFill>
                <a:srgbClr val="000000"/>
              </a:solidFill>
            </a:endParaRPr>
          </a:p>
          <a:p>
            <a:endParaRPr lang="en-CA" dirty="0">
              <a:solidFill>
                <a:srgbClr val="000000"/>
              </a:solidFill>
            </a:endParaRPr>
          </a:p>
          <a:p>
            <a:endParaRPr lang="en-US" dirty="0">
              <a:solidFill>
                <a:srgbClr val="000000"/>
              </a:solidFill>
            </a:endParaRPr>
          </a:p>
          <a:p>
            <a:pPr marL="0" indent="0">
              <a:buFont typeface="Wingdings 3" charset="2"/>
              <a:buNone/>
            </a:pPr>
            <a:endParaRPr lang="en-CA" dirty="0">
              <a:solidFill>
                <a:srgbClr val="000000"/>
              </a:solidFill>
            </a:endParaRPr>
          </a:p>
          <a:p>
            <a:endParaRPr lang="en-CA" dirty="0">
              <a:solidFill>
                <a:srgbClr val="000000"/>
              </a:solidFill>
            </a:endParaRPr>
          </a:p>
        </p:txBody>
      </p:sp>
      <p:sp>
        <p:nvSpPr>
          <p:cNvPr id="6" name="Slide Number Placeholder 5"/>
          <p:cNvSpPr>
            <a:spLocks noGrp="1"/>
          </p:cNvSpPr>
          <p:nvPr>
            <p:ph type="sldNum" sz="quarter" idx="12"/>
          </p:nvPr>
        </p:nvSpPr>
        <p:spPr/>
        <p:txBody>
          <a:bodyPr/>
          <a:lstStyle/>
          <a:p>
            <a:fld id="{5B39B6A8-7D8C-415A-979E-292C51CB3B1E}" type="slidenum">
              <a:rPr lang="en-CA" smtClean="0"/>
              <a:t>24</a:t>
            </a:fld>
            <a:endParaRPr lang="en-CA"/>
          </a:p>
        </p:txBody>
      </p:sp>
    </p:spTree>
    <p:custDataLst>
      <p:tags r:id="rId1"/>
    </p:custDataLst>
    <p:extLst>
      <p:ext uri="{BB962C8B-B14F-4D97-AF65-F5344CB8AC3E}">
        <p14:creationId xmlns:p14="http://schemas.microsoft.com/office/powerpoint/2010/main" val="123369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wrap="square">
            <a:normAutofit/>
          </a:bodyPr>
          <a:lstStyle/>
          <a:p>
            <a:pPr algn="ctr"/>
            <a:r>
              <a:rPr lang="fr-CA" b="1" dirty="0" err="1"/>
              <a:t>Thank</a:t>
            </a:r>
            <a:r>
              <a:rPr lang="fr-CA" b="1" dirty="0"/>
              <a:t> </a:t>
            </a:r>
            <a:r>
              <a:rPr lang="fr-CA" b="1" dirty="0" err="1"/>
              <a:t>you</a:t>
            </a:r>
            <a:r>
              <a:rPr lang="fr-CA" b="1" dirty="0"/>
              <a:t>!</a:t>
            </a:r>
            <a:br>
              <a:rPr lang="fr-CA" b="1" dirty="0"/>
            </a:br>
            <a:r>
              <a:rPr lang="en-CA" b="1" dirty="0"/>
              <a:t> </a:t>
            </a:r>
            <a:r>
              <a:rPr lang="en-CA" b="1" dirty="0" err="1"/>
              <a:t>Merci</a:t>
            </a:r>
            <a:r>
              <a:rPr lang="en-CA" b="1" dirty="0"/>
              <a:t>!</a:t>
            </a:r>
          </a:p>
        </p:txBody>
      </p:sp>
      <p:sp>
        <p:nvSpPr>
          <p:cNvPr id="3" name="Content Placeholder 2"/>
          <p:cNvSpPr>
            <a:spLocks noGrp="1"/>
          </p:cNvSpPr>
          <p:nvPr>
            <p:ph idx="1"/>
            <p:custDataLst>
              <p:tags r:id="rId3"/>
            </p:custDataLst>
          </p:nvPr>
        </p:nvSpPr>
        <p:spPr>
          <a:xfrm>
            <a:off x="677334" y="2093007"/>
            <a:ext cx="3640666" cy="3880773"/>
          </a:xfrm>
        </p:spPr>
        <p:txBody>
          <a:bodyPr>
            <a:normAutofit lnSpcReduction="10000"/>
          </a:bodyPr>
          <a:lstStyle/>
          <a:p>
            <a:pPr>
              <a:buFont typeface="Wingdings" charset="2"/>
              <a:buChar char="u"/>
            </a:pPr>
            <a:r>
              <a:rPr lang="en-CA" sz="2400" dirty="0"/>
              <a:t>More information can be found on the CIPMM Website: </a:t>
            </a:r>
            <a:r>
              <a:rPr lang="en-CA" sz="2400" u="sng" dirty="0">
                <a:solidFill>
                  <a:schemeClr val="accent1"/>
                </a:solidFill>
                <a:hlinkClick r:id="rId8"/>
              </a:rPr>
              <a:t>www.cipmm-icagm.ca</a:t>
            </a:r>
            <a:br>
              <a:rPr lang="en-CA" sz="2400" dirty="0">
                <a:hlinkClick r:id="rId8"/>
              </a:rPr>
            </a:br>
            <a:endParaRPr lang="en-CA" sz="2400" dirty="0"/>
          </a:p>
          <a:p>
            <a:pPr>
              <a:buFont typeface="Wingdings" charset="2"/>
              <a:buChar char="u"/>
            </a:pPr>
            <a:r>
              <a:rPr lang="en-CA" sz="2400" dirty="0"/>
              <a:t>Key points retrieved from: </a:t>
            </a:r>
            <a:r>
              <a:rPr lang="en-CA" sz="2400" dirty="0">
                <a:hlinkClick r:id="rId9"/>
              </a:rPr>
              <a:t>http://www.management mentors.com/resources/march-2009</a:t>
            </a:r>
            <a:endParaRPr lang="en-CA" sz="2400" dirty="0"/>
          </a:p>
          <a:p>
            <a:endParaRPr lang="en-CA" sz="2400" dirty="0"/>
          </a:p>
          <a:p>
            <a:endParaRPr lang="en-CA" sz="2400" dirty="0"/>
          </a:p>
        </p:txBody>
      </p:sp>
      <p:sp>
        <p:nvSpPr>
          <p:cNvPr id="6" name="Content Placeholder 2"/>
          <p:cNvSpPr txBox="1">
            <a:spLocks/>
          </p:cNvSpPr>
          <p:nvPr>
            <p:custDataLst>
              <p:tags r:id="rId4"/>
            </p:custDataLst>
          </p:nvPr>
        </p:nvSpPr>
        <p:spPr>
          <a:xfrm>
            <a:off x="6290734" y="1346200"/>
            <a:ext cx="5266266" cy="35756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endParaRPr lang="en-CA" dirty="0"/>
          </a:p>
          <a:p>
            <a:endParaRPr lang="en-US" dirty="0"/>
          </a:p>
          <a:p>
            <a:pPr marL="0" indent="0">
              <a:buFont typeface="Wingdings 3" charset="2"/>
              <a:buNone/>
            </a:pPr>
            <a:endParaRPr lang="en-CA" dirty="0"/>
          </a:p>
          <a:p>
            <a:endParaRPr lang="en-CA" dirty="0"/>
          </a:p>
        </p:txBody>
      </p:sp>
      <p:sp>
        <p:nvSpPr>
          <p:cNvPr id="7" name="Content Placeholder 2"/>
          <p:cNvSpPr txBox="1">
            <a:spLocks/>
          </p:cNvSpPr>
          <p:nvPr>
            <p:custDataLst>
              <p:tags r:id="rId5"/>
            </p:custDataLst>
          </p:nvPr>
        </p:nvSpPr>
        <p:spPr>
          <a:xfrm>
            <a:off x="5189009" y="2098675"/>
            <a:ext cx="4161366" cy="4060825"/>
          </a:xfrm>
          <a:prstGeom prst="rect">
            <a:avLst/>
          </a:prstGeom>
        </p:spPr>
        <p:txBody>
          <a:bodyPr vert="horz" wrap="square" lIns="91440" tIns="45720" rIns="91440" bIns="45720" rtlCol="0">
            <a:normAutofit fontScale="925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charset="2"/>
              <a:buChar char="u"/>
            </a:pPr>
            <a:r>
              <a:rPr lang="fr-CA" sz="2400" dirty="0">
                <a:solidFill>
                  <a:srgbClr val="404040"/>
                </a:solidFill>
                <a:latin typeface="Trebuchet MS"/>
              </a:rPr>
              <a:t>Vous trouverez de plus amples renseignements sur le site Web de l’ICAGM : </a:t>
            </a:r>
            <a:r>
              <a:rPr lang="en-CA" sz="2400" u="sng" dirty="0">
                <a:solidFill>
                  <a:schemeClr val="accent1"/>
                </a:solidFill>
                <a:hlinkClick r:id="rId8"/>
              </a:rPr>
              <a:t>www.cipmm-icagm.ca</a:t>
            </a:r>
            <a:br>
              <a:rPr lang="fr-CA" sz="2400" u="sng" dirty="0">
                <a:solidFill>
                  <a:srgbClr val="5FCBEF"/>
                </a:solidFill>
                <a:latin typeface="Trebuchet MS"/>
                <a:hlinkClick r:id="rId10"/>
              </a:rPr>
            </a:br>
            <a:endParaRPr lang="en-CA" sz="2400" dirty="0"/>
          </a:p>
          <a:p>
            <a:pPr>
              <a:buFont typeface="Wingdings" charset="2"/>
              <a:buChar char="u"/>
            </a:pPr>
            <a:r>
              <a:rPr lang="fr-FR" sz="2400" dirty="0">
                <a:solidFill>
                  <a:srgbClr val="404040"/>
                </a:solidFill>
              </a:rPr>
              <a:t>Principaux points provenant du site Web suivant: </a:t>
            </a:r>
          </a:p>
          <a:p>
            <a:pPr marL="0" indent="0">
              <a:buNone/>
            </a:pPr>
            <a:r>
              <a:rPr lang="fr-FR" sz="1000" dirty="0">
                <a:solidFill>
                  <a:srgbClr val="00B050"/>
                </a:solidFill>
              </a:rPr>
              <a:t>(</a:t>
            </a:r>
            <a:r>
              <a:rPr lang="fr-CA" sz="1000" b="1" u="sng" dirty="0">
                <a:solidFill>
                  <a:srgbClr val="00B050"/>
                </a:solidFill>
              </a:rPr>
              <a:t>disponible en anglais seulement)</a:t>
            </a:r>
            <a:endParaRPr lang="fr-CA" sz="1000" b="1" dirty="0">
              <a:solidFill>
                <a:srgbClr val="00B050"/>
              </a:solidFill>
            </a:endParaRPr>
          </a:p>
          <a:p>
            <a:pPr marL="0" indent="0">
              <a:buNone/>
            </a:pPr>
            <a:r>
              <a:rPr lang="fr-FR" sz="2400" u="sng" dirty="0">
                <a:solidFill>
                  <a:srgbClr val="5FCBEF"/>
                </a:solidFill>
                <a:hlinkClick r:id="rId9"/>
              </a:rPr>
              <a:t>http://www.management-mentors.com/resources/march-2009</a:t>
            </a:r>
            <a:r>
              <a:rPr lang="fr-FR" sz="2400" u="sng" dirty="0">
                <a:solidFill>
                  <a:srgbClr val="5FCBEF"/>
                </a:solidFill>
              </a:rPr>
              <a:t> </a:t>
            </a:r>
            <a:endParaRPr lang="fr-CA" sz="1000" b="1" dirty="0">
              <a:solidFill>
                <a:srgbClr val="990099"/>
              </a:solidFill>
              <a:latin typeface="+mj-lt"/>
            </a:endParaRPr>
          </a:p>
          <a:p>
            <a:endParaRPr lang="en-CA" sz="2400" dirty="0"/>
          </a:p>
          <a:p>
            <a:endParaRPr lang="en-CA" sz="2400" dirty="0"/>
          </a:p>
        </p:txBody>
      </p:sp>
      <p:sp>
        <p:nvSpPr>
          <p:cNvPr id="5" name="Slide Number Placeholder 4"/>
          <p:cNvSpPr>
            <a:spLocks noGrp="1"/>
          </p:cNvSpPr>
          <p:nvPr>
            <p:ph type="sldNum" sz="quarter" idx="12"/>
          </p:nvPr>
        </p:nvSpPr>
        <p:spPr/>
        <p:txBody>
          <a:bodyPr/>
          <a:lstStyle/>
          <a:p>
            <a:fld id="{5B39B6A8-7D8C-415A-979E-292C51CB3B1E}" type="slidenum">
              <a:rPr lang="en-CA" smtClean="0"/>
              <a:t>25</a:t>
            </a:fld>
            <a:endParaRPr lang="en-CA"/>
          </a:p>
        </p:txBody>
      </p:sp>
    </p:spTree>
    <p:custDataLst>
      <p:tags r:id="rId1"/>
    </p:custDataLst>
    <p:extLst>
      <p:ext uri="{BB962C8B-B14F-4D97-AF65-F5344CB8AC3E}">
        <p14:creationId xmlns:p14="http://schemas.microsoft.com/office/powerpoint/2010/main" val="25493907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custDataLst>
              <p:tags r:id="rId2"/>
            </p:custDataLst>
          </p:nvPr>
        </p:nvSpPr>
        <p:spPr>
          <a:xfrm>
            <a:off x="6290734" y="1346200"/>
            <a:ext cx="5266266" cy="35756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endParaRPr lang="en-CA" dirty="0"/>
          </a:p>
          <a:p>
            <a:endParaRPr lang="en-US" dirty="0"/>
          </a:p>
          <a:p>
            <a:pPr marL="0" indent="0">
              <a:buFont typeface="Wingdings 3" charset="2"/>
              <a:buNone/>
            </a:pPr>
            <a:endParaRPr lang="en-CA" dirty="0"/>
          </a:p>
          <a:p>
            <a:endParaRPr lang="en-CA" dirty="0"/>
          </a:p>
        </p:txBody>
      </p:sp>
      <p:sp>
        <p:nvSpPr>
          <p:cNvPr id="5" name="Slide Number Placeholder 4"/>
          <p:cNvSpPr>
            <a:spLocks noGrp="1"/>
          </p:cNvSpPr>
          <p:nvPr>
            <p:ph type="sldNum" sz="quarter" idx="12"/>
          </p:nvPr>
        </p:nvSpPr>
        <p:spPr/>
        <p:txBody>
          <a:bodyPr/>
          <a:lstStyle/>
          <a:p>
            <a:fld id="{5B39B6A8-7D8C-415A-979E-292C51CB3B1E}" type="slidenum">
              <a:rPr lang="en-CA" smtClean="0"/>
              <a:t>26</a:t>
            </a:fld>
            <a:endParaRPr lang="en-CA"/>
          </a:p>
        </p:txBody>
      </p:sp>
      <p:pic>
        <p:nvPicPr>
          <p:cNvPr id="10" name="Picture 9" descr="Screen Shot 2021-02-11 at 9.08.24 AM.png"/>
          <p:cNvPicPr>
            <a:picLocks noChangeAspect="1"/>
          </p:cNvPicPr>
          <p:nvPr/>
        </p:nvPicPr>
        <p:blipFill rotWithShape="1">
          <a:blip r:embed="rId5">
            <a:extLst>
              <a:ext uri="{28A0092B-C50C-407E-A947-70E740481C1C}">
                <a14:useLocalDpi xmlns:a14="http://schemas.microsoft.com/office/drawing/2010/main" val="0"/>
              </a:ext>
            </a:extLst>
          </a:blip>
          <a:srcRect r="363"/>
          <a:stretch/>
        </p:blipFill>
        <p:spPr>
          <a:xfrm>
            <a:off x="4182944" y="3661627"/>
            <a:ext cx="7829912" cy="3028777"/>
          </a:xfrm>
          <a:prstGeom prst="rect">
            <a:avLst/>
          </a:prstGeom>
        </p:spPr>
      </p:pic>
      <p:pic>
        <p:nvPicPr>
          <p:cNvPr id="9" name="Picture 8" descr="Screen Shot 2021-02-11 at 9.07.56 AM.png"/>
          <p:cNvPicPr>
            <a:picLocks noChangeAspect="1"/>
          </p:cNvPicPr>
          <p:nvPr/>
        </p:nvPicPr>
        <p:blipFill rotWithShape="1">
          <a:blip r:embed="rId6">
            <a:extLst>
              <a:ext uri="{28A0092B-C50C-407E-A947-70E740481C1C}">
                <a14:useLocalDpi xmlns:a14="http://schemas.microsoft.com/office/drawing/2010/main" val="0"/>
              </a:ext>
            </a:extLst>
          </a:blip>
          <a:srcRect t="11318"/>
          <a:stretch/>
        </p:blipFill>
        <p:spPr>
          <a:xfrm>
            <a:off x="244684" y="291273"/>
            <a:ext cx="7829912" cy="3110225"/>
          </a:xfrm>
          <a:prstGeom prst="rect">
            <a:avLst/>
          </a:prstGeom>
        </p:spPr>
      </p:pic>
      <p:sp>
        <p:nvSpPr>
          <p:cNvPr id="2" name="TextBox 1"/>
          <p:cNvSpPr txBox="1"/>
          <p:nvPr/>
        </p:nvSpPr>
        <p:spPr>
          <a:xfrm>
            <a:off x="201760" y="3786588"/>
            <a:ext cx="3462644" cy="1200329"/>
          </a:xfrm>
          <a:prstGeom prst="rect">
            <a:avLst/>
          </a:prstGeom>
          <a:noFill/>
        </p:spPr>
        <p:txBody>
          <a:bodyPr wrap="none" rtlCol="0">
            <a:spAutoFit/>
          </a:bodyPr>
          <a:lstStyle/>
          <a:p>
            <a:r>
              <a:rPr lang="en-US" b="1" dirty="0">
                <a:solidFill>
                  <a:srgbClr val="5FCBEF"/>
                </a:solidFill>
              </a:rPr>
              <a:t>Username / Nom </a:t>
            </a:r>
            <a:r>
              <a:rPr lang="en-US" b="1" dirty="0" err="1">
                <a:solidFill>
                  <a:srgbClr val="5FCBEF"/>
                </a:solidFill>
              </a:rPr>
              <a:t>d’utilisateur</a:t>
            </a:r>
            <a:r>
              <a:rPr lang="en-US" b="1" dirty="0">
                <a:solidFill>
                  <a:srgbClr val="5FCBEF"/>
                </a:solidFill>
              </a:rPr>
              <a:t>: </a:t>
            </a:r>
          </a:p>
          <a:p>
            <a:r>
              <a:rPr lang="en-US" dirty="0" err="1"/>
              <a:t>CIPMMmentor</a:t>
            </a:r>
            <a:endParaRPr lang="en-US" dirty="0"/>
          </a:p>
          <a:p>
            <a:r>
              <a:rPr lang="en-US" b="1" dirty="0">
                <a:solidFill>
                  <a:schemeClr val="accent1"/>
                </a:solidFill>
              </a:rPr>
              <a:t>Password / Mot de </a:t>
            </a:r>
            <a:r>
              <a:rPr lang="en-US" b="1" dirty="0" err="1">
                <a:solidFill>
                  <a:schemeClr val="accent1"/>
                </a:solidFill>
              </a:rPr>
              <a:t>passe</a:t>
            </a:r>
            <a:r>
              <a:rPr lang="en-US" b="1" dirty="0">
                <a:solidFill>
                  <a:schemeClr val="accent1"/>
                </a:solidFill>
              </a:rPr>
              <a:t>: </a:t>
            </a:r>
          </a:p>
          <a:p>
            <a:r>
              <a:rPr lang="en-US" dirty="0" err="1"/>
              <a:t>MentorsRock</a:t>
            </a:r>
            <a:endParaRPr lang="en-US" dirty="0"/>
          </a:p>
        </p:txBody>
      </p:sp>
    </p:spTree>
    <p:custDataLst>
      <p:tags r:id="rId1"/>
    </p:custDataLst>
    <p:extLst>
      <p:ext uri="{BB962C8B-B14F-4D97-AF65-F5344CB8AC3E}">
        <p14:creationId xmlns:p14="http://schemas.microsoft.com/office/powerpoint/2010/main" val="27450612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945322" y="3266001"/>
            <a:ext cx="8596668" cy="1320800"/>
          </a:xfrm>
        </p:spPr>
        <p:txBody>
          <a:bodyPr wrap="square">
            <a:normAutofit/>
          </a:bodyPr>
          <a:lstStyle/>
          <a:p>
            <a:pPr algn="ctr"/>
            <a:endParaRPr lang="en-CA" sz="2400" b="1" u="sng" dirty="0">
              <a:solidFill>
                <a:schemeClr val="accent1">
                  <a:lumMod val="50000"/>
                </a:schemeClr>
              </a:solidFill>
            </a:endParaRPr>
          </a:p>
        </p:txBody>
      </p:sp>
      <p:sp>
        <p:nvSpPr>
          <p:cNvPr id="6" name="Content Placeholder 2"/>
          <p:cNvSpPr txBox="1">
            <a:spLocks/>
          </p:cNvSpPr>
          <p:nvPr>
            <p:custDataLst>
              <p:tags r:id="rId3"/>
            </p:custDataLst>
          </p:nvPr>
        </p:nvSpPr>
        <p:spPr>
          <a:xfrm>
            <a:off x="6290734" y="1346200"/>
            <a:ext cx="5266266" cy="35756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US" dirty="0"/>
          </a:p>
          <a:p>
            <a:endParaRPr lang="en-CA" dirty="0"/>
          </a:p>
          <a:p>
            <a:endParaRPr lang="en-US" dirty="0"/>
          </a:p>
          <a:p>
            <a:pPr marL="0" indent="0">
              <a:buFont typeface="Wingdings 3" charset="2"/>
              <a:buNone/>
            </a:pPr>
            <a:endParaRPr lang="en-CA" dirty="0"/>
          </a:p>
          <a:p>
            <a:endParaRPr lang="en-CA" dirty="0"/>
          </a:p>
        </p:txBody>
      </p:sp>
      <p:sp>
        <p:nvSpPr>
          <p:cNvPr id="5" name="Slide Number Placeholder 4"/>
          <p:cNvSpPr>
            <a:spLocks noGrp="1"/>
          </p:cNvSpPr>
          <p:nvPr>
            <p:ph type="sldNum" sz="quarter" idx="12"/>
          </p:nvPr>
        </p:nvSpPr>
        <p:spPr/>
        <p:txBody>
          <a:bodyPr/>
          <a:lstStyle/>
          <a:p>
            <a:fld id="{5B39B6A8-7D8C-415A-979E-292C51CB3B1E}" type="slidenum">
              <a:rPr lang="en-CA" smtClean="0"/>
              <a:t>27</a:t>
            </a:fld>
            <a:endParaRPr lang="en-CA"/>
          </a:p>
        </p:txBody>
      </p:sp>
      <p:sp>
        <p:nvSpPr>
          <p:cNvPr id="8" name="TextBox 7"/>
          <p:cNvSpPr txBox="1"/>
          <p:nvPr/>
        </p:nvSpPr>
        <p:spPr>
          <a:xfrm>
            <a:off x="710752" y="1130134"/>
            <a:ext cx="8762044" cy="1754327"/>
          </a:xfrm>
          <a:prstGeom prst="rect">
            <a:avLst/>
          </a:prstGeom>
          <a:noFill/>
        </p:spPr>
        <p:txBody>
          <a:bodyPr wrap="square" rtlCol="0">
            <a:spAutoFit/>
          </a:bodyPr>
          <a:lstStyle/>
          <a:p>
            <a:pPr algn="ctr"/>
            <a:r>
              <a:rPr lang="en-US" sz="3600" b="1" dirty="0">
                <a:solidFill>
                  <a:srgbClr val="5FCBEF"/>
                </a:solidFill>
                <a:latin typeface="+mj-lt"/>
                <a:cs typeface="Abadi MT Condensed Extra Bold"/>
              </a:rPr>
              <a:t>CIPMM Mentorship Program </a:t>
            </a:r>
            <a:r>
              <a:rPr lang="mr-IN" sz="3600" b="1" dirty="0">
                <a:solidFill>
                  <a:srgbClr val="5FCBEF"/>
                </a:solidFill>
                <a:latin typeface="+mj-lt"/>
                <a:cs typeface="Abadi MT Condensed Extra Bold"/>
              </a:rPr>
              <a:t>–</a:t>
            </a:r>
            <a:r>
              <a:rPr lang="en-US" sz="3600" b="1" dirty="0">
                <a:solidFill>
                  <a:srgbClr val="5FCBEF"/>
                </a:solidFill>
                <a:latin typeface="+mj-lt"/>
                <a:cs typeface="Abadi MT Condensed Extra Bold"/>
              </a:rPr>
              <a:t> Forms</a:t>
            </a:r>
          </a:p>
          <a:p>
            <a:pPr algn="ctr"/>
            <a:r>
              <a:rPr lang="en-US" sz="3600" b="1" dirty="0" err="1">
                <a:solidFill>
                  <a:srgbClr val="5FCBEF"/>
                </a:solidFill>
                <a:latin typeface="+mj-lt"/>
                <a:cs typeface="Abadi MT Condensed Extra Bold"/>
              </a:rPr>
              <a:t>Programme</a:t>
            </a:r>
            <a:r>
              <a:rPr lang="en-US" sz="3600" b="1" dirty="0">
                <a:solidFill>
                  <a:srgbClr val="5FCBEF"/>
                </a:solidFill>
                <a:latin typeface="+mj-lt"/>
                <a:cs typeface="Abadi MT Condensed Extra Bold"/>
              </a:rPr>
              <a:t> de </a:t>
            </a:r>
            <a:r>
              <a:rPr lang="en-US" sz="3600" b="1" dirty="0" err="1">
                <a:solidFill>
                  <a:srgbClr val="5FCBEF"/>
                </a:solidFill>
                <a:latin typeface="+mj-lt"/>
                <a:cs typeface="Abadi MT Condensed Extra Bold"/>
              </a:rPr>
              <a:t>mentorat</a:t>
            </a:r>
            <a:r>
              <a:rPr lang="en-US" sz="3600" b="1" dirty="0">
                <a:solidFill>
                  <a:srgbClr val="5FCBEF"/>
                </a:solidFill>
                <a:latin typeface="+mj-lt"/>
                <a:cs typeface="Abadi MT Condensed Extra Bold"/>
              </a:rPr>
              <a:t> de </a:t>
            </a:r>
            <a:r>
              <a:rPr lang="en-US" sz="3600" b="1" dirty="0" err="1">
                <a:solidFill>
                  <a:srgbClr val="5FCBEF"/>
                </a:solidFill>
                <a:latin typeface="+mj-lt"/>
                <a:cs typeface="Abadi MT Condensed Extra Bold"/>
              </a:rPr>
              <a:t>l’ICAGM</a:t>
            </a:r>
            <a:r>
              <a:rPr lang="en-US" sz="3600" b="1" dirty="0">
                <a:solidFill>
                  <a:srgbClr val="5FCBEF"/>
                </a:solidFill>
                <a:latin typeface="+mj-lt"/>
                <a:cs typeface="Abadi MT Condensed Extra Bold"/>
              </a:rPr>
              <a:t> - </a:t>
            </a:r>
            <a:r>
              <a:rPr lang="en-US" sz="3600" b="1" dirty="0" err="1">
                <a:solidFill>
                  <a:srgbClr val="5FCBEF"/>
                </a:solidFill>
                <a:latin typeface="+mj-lt"/>
                <a:cs typeface="Abadi MT Condensed Extra Bold"/>
              </a:rPr>
              <a:t>Formulaires</a:t>
            </a:r>
            <a:endParaRPr lang="en-US" sz="3600" b="1" dirty="0">
              <a:solidFill>
                <a:srgbClr val="5FCBEF"/>
              </a:solidFill>
              <a:latin typeface="+mj-lt"/>
              <a:cs typeface="Abadi MT Condensed Extra Bold"/>
            </a:endParaRPr>
          </a:p>
        </p:txBody>
      </p:sp>
    </p:spTree>
    <p:custDataLst>
      <p:tags r:id="rId1"/>
    </p:custDataLst>
    <p:extLst>
      <p:ext uri="{BB962C8B-B14F-4D97-AF65-F5344CB8AC3E}">
        <p14:creationId xmlns:p14="http://schemas.microsoft.com/office/powerpoint/2010/main" val="1314412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custDataLst>
              <p:tags r:id="rId2"/>
            </p:custDataLst>
            <p:extLst>
              <p:ext uri="{D42A27DB-BD31-4B8C-83A1-F6EECF244321}">
                <p14:modId xmlns:p14="http://schemas.microsoft.com/office/powerpoint/2010/main" val="2176874406"/>
              </p:ext>
            </p:extLst>
          </p:nvPr>
        </p:nvGraphicFramePr>
        <p:xfrm>
          <a:off x="1071327" y="-133350"/>
          <a:ext cx="7005873" cy="7124700"/>
        </p:xfrm>
        <a:graphic>
          <a:graphicData uri="http://schemas.openxmlformats.org/presentationml/2006/ole">
            <mc:AlternateContent xmlns:mc="http://schemas.openxmlformats.org/markup-compatibility/2006">
              <mc:Choice xmlns:v="urn:schemas-microsoft-com:vml" Requires="v">
                <p:oleObj spid="_x0000_s1204" name="Acrobat Document" r:id="rId5" imgW="7543768" imgH="11658431" progId="AcroExch.Document.2015">
                  <p:embed/>
                </p:oleObj>
              </mc:Choice>
              <mc:Fallback>
                <p:oleObj name="Acrobat Document" r:id="rId5" imgW="7543768" imgH="11658431" progId="AcroExch.Document.2015">
                  <p:embed/>
                  <p:pic>
                    <p:nvPicPr>
                      <p:cNvPr id="0" name=""/>
                      <p:cNvPicPr/>
                      <p:nvPr/>
                    </p:nvPicPr>
                    <p:blipFill>
                      <a:blip r:embed="rId6"/>
                      <a:stretch>
                        <a:fillRect/>
                      </a:stretch>
                    </p:blipFill>
                    <p:spPr>
                      <a:xfrm>
                        <a:off x="1071327" y="-133350"/>
                        <a:ext cx="7005873" cy="7124700"/>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5B39B6A8-7D8C-415A-979E-292C51CB3B1E}" type="slidenum">
              <a:rPr lang="en-CA" smtClean="0"/>
              <a:t>28</a:t>
            </a:fld>
            <a:endParaRPr lang="en-CA"/>
          </a:p>
        </p:txBody>
      </p:sp>
    </p:spTree>
    <p:extLst>
      <p:ext uri="{BB962C8B-B14F-4D97-AF65-F5344CB8AC3E}">
        <p14:creationId xmlns:p14="http://schemas.microsoft.com/office/powerpoint/2010/main" val="1152982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5247029" y="0"/>
            <a:ext cx="1912596" cy="1434447"/>
          </a:xfrm>
          <a:prstGeom prst="rect">
            <a:avLst/>
          </a:prstGeom>
        </p:spPr>
      </p:pic>
      <p:sp>
        <p:nvSpPr>
          <p:cNvPr id="2" name="Title 1"/>
          <p:cNvSpPr>
            <a:spLocks noGrp="1"/>
          </p:cNvSpPr>
          <p:nvPr>
            <p:ph type="title"/>
            <p:custDataLst>
              <p:tags r:id="rId3"/>
            </p:custDataLst>
          </p:nvPr>
        </p:nvSpPr>
        <p:spPr>
          <a:xfrm>
            <a:off x="1629834" y="184150"/>
            <a:ext cx="8596668" cy="1066800"/>
          </a:xfrm>
        </p:spPr>
        <p:txBody>
          <a:bodyPr wrap="square">
            <a:normAutofit fontScale="90000"/>
          </a:bodyPr>
          <a:lstStyle/>
          <a:p>
            <a:r>
              <a:rPr lang="fr-CA" b="1" dirty="0" err="1">
                <a:solidFill>
                  <a:srgbClr val="5FCBEF"/>
                </a:solidFill>
                <a:latin typeface="Trebuchet MS"/>
              </a:rPr>
              <a:t>Overview</a:t>
            </a:r>
            <a:br>
              <a:rPr lang="fr-CA" b="1" dirty="0">
                <a:solidFill>
                  <a:srgbClr val="5FCBEF"/>
                </a:solidFill>
                <a:latin typeface="Trebuchet MS"/>
              </a:rPr>
            </a:br>
            <a:r>
              <a:rPr lang="fr-CA" b="1" dirty="0">
                <a:solidFill>
                  <a:srgbClr val="5FCBEF"/>
                </a:solidFill>
                <a:latin typeface="Trebuchet MS"/>
              </a:rPr>
              <a:t>Aperçu</a:t>
            </a:r>
            <a:endParaRPr lang="en-CA" b="1" dirty="0"/>
          </a:p>
        </p:txBody>
      </p:sp>
      <p:sp>
        <p:nvSpPr>
          <p:cNvPr id="3" name="Content Placeholder 2"/>
          <p:cNvSpPr>
            <a:spLocks noGrp="1"/>
          </p:cNvSpPr>
          <p:nvPr>
            <p:ph idx="1"/>
            <p:custDataLst>
              <p:tags r:id="rId4"/>
            </p:custDataLst>
          </p:nvPr>
        </p:nvSpPr>
        <p:spPr>
          <a:xfrm>
            <a:off x="518584" y="1409700"/>
            <a:ext cx="4482041" cy="5448299"/>
          </a:xfrm>
        </p:spPr>
        <p:txBody>
          <a:bodyPr>
            <a:normAutofit/>
          </a:bodyPr>
          <a:lstStyle/>
          <a:p>
            <a:pPr>
              <a:buFont typeface="Wingdings" charset="2"/>
              <a:buChar char="u"/>
            </a:pPr>
            <a:r>
              <a:rPr lang="en-CA" sz="2200" dirty="0">
                <a:solidFill>
                  <a:srgbClr val="000000"/>
                </a:solidFill>
              </a:rPr>
              <a:t>The objectives of the mentorship program will align with the development of key competencies and knowledge required for career progression in the field of procurement and material management. </a:t>
            </a:r>
            <a:br>
              <a:rPr lang="en-CA" sz="2200" dirty="0">
                <a:solidFill>
                  <a:srgbClr val="000000"/>
                </a:solidFill>
              </a:rPr>
            </a:br>
            <a:endParaRPr lang="en-CA" sz="2200" dirty="0">
              <a:solidFill>
                <a:srgbClr val="000000"/>
              </a:solidFill>
            </a:endParaRPr>
          </a:p>
          <a:p>
            <a:pPr>
              <a:buFont typeface="Wingdings" charset="2"/>
              <a:buChar char="u"/>
            </a:pPr>
            <a:r>
              <a:rPr lang="en-CA" sz="2200" dirty="0">
                <a:solidFill>
                  <a:srgbClr val="000000"/>
                </a:solidFill>
              </a:rPr>
              <a:t>These include, but are not limited to, supporting activities associated with the </a:t>
            </a:r>
            <a:r>
              <a:rPr lang="en-CA" sz="2200" u="sng" dirty="0">
                <a:solidFill>
                  <a:schemeClr val="accent1"/>
                </a:solidFill>
                <a:hlinkClick r:id="rId9"/>
              </a:rPr>
              <a:t>Certification Program for the Federal Government Procurement and Materiel Management Communities</a:t>
            </a:r>
            <a:r>
              <a:rPr lang="en-CA" sz="2200" u="sng" dirty="0">
                <a:solidFill>
                  <a:schemeClr val="accent1"/>
                </a:solidFill>
              </a:rPr>
              <a:t>.</a:t>
            </a:r>
          </a:p>
          <a:p>
            <a:pPr marL="0" indent="0">
              <a:buNone/>
            </a:pPr>
            <a:endParaRPr lang="en-CA" dirty="0"/>
          </a:p>
        </p:txBody>
      </p:sp>
      <p:sp>
        <p:nvSpPr>
          <p:cNvPr id="6" name="Content Placeholder 2"/>
          <p:cNvSpPr txBox="1">
            <a:spLocks/>
          </p:cNvSpPr>
          <p:nvPr>
            <p:custDataLst>
              <p:tags r:id="rId5"/>
            </p:custDataLst>
          </p:nvPr>
        </p:nvSpPr>
        <p:spPr>
          <a:xfrm>
            <a:off x="4909608" y="1492251"/>
            <a:ext cx="4266142" cy="5588000"/>
          </a:xfrm>
          <a:prstGeom prst="rect">
            <a:avLst/>
          </a:prstGeom>
        </p:spPr>
        <p:txBody>
          <a:bodyPr vert="horz" wrap="square"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Font typeface="Wingdings" charset="2"/>
              <a:buChar char="u"/>
            </a:pPr>
            <a:r>
              <a:rPr lang="fr-CA" sz="4000" dirty="0">
                <a:solidFill>
                  <a:srgbClr val="000000"/>
                </a:solidFill>
                <a:latin typeface="Trebuchet MS"/>
              </a:rPr>
              <a:t>Les objectifs du programme de mentorat s’harmonisent avec le perfectionnement de compétences et de connaissances clés nécessaires pour la progression professionnelle dans les domaines de l’approvisionnement et de la gestion du matériel.</a:t>
            </a:r>
            <a:r>
              <a:rPr lang="en-CA" sz="4000" dirty="0">
                <a:solidFill>
                  <a:srgbClr val="000000"/>
                </a:solidFill>
              </a:rPr>
              <a:t> </a:t>
            </a:r>
            <a:br>
              <a:rPr lang="en-CA" sz="4000" dirty="0">
                <a:solidFill>
                  <a:srgbClr val="000000"/>
                </a:solidFill>
              </a:rPr>
            </a:br>
            <a:endParaRPr lang="en-CA" sz="4000" dirty="0">
              <a:solidFill>
                <a:srgbClr val="000000"/>
              </a:solidFill>
            </a:endParaRPr>
          </a:p>
          <a:p>
            <a:pPr lvl="0">
              <a:buClr>
                <a:srgbClr val="5FCBEF"/>
              </a:buClr>
            </a:pPr>
            <a:r>
              <a:rPr lang="fr-CA" sz="4000" dirty="0">
                <a:solidFill>
                  <a:srgbClr val="000000"/>
                </a:solidFill>
                <a:latin typeface="Trebuchet MS"/>
              </a:rPr>
              <a:t>Cela comprend, notamment, des activités de soutien associées au </a:t>
            </a:r>
            <a:r>
              <a:rPr lang="fr-CA" sz="4000" u="sng" dirty="0">
                <a:solidFill>
                  <a:schemeClr val="accent1"/>
                </a:solidFill>
                <a:hlinkClick r:id="rId10"/>
              </a:rPr>
              <a:t>Programme de certification de la collectivité des acquisitions et de la gestion du matériel du gouvernement fédéral</a:t>
            </a:r>
            <a:r>
              <a:rPr lang="fr-CA" sz="4000" b="1" dirty="0">
                <a:solidFill>
                  <a:schemeClr val="tx1"/>
                </a:solidFill>
                <a:hlinkClick r:id="rId10"/>
              </a:rPr>
              <a:t>.</a:t>
            </a:r>
            <a:endParaRPr lang="fr-CA" sz="4000" b="1" dirty="0">
              <a:solidFill>
                <a:schemeClr val="tx1"/>
              </a:solidFill>
              <a:latin typeface="Courier New"/>
            </a:endParaRPr>
          </a:p>
          <a:p>
            <a:pPr marL="0" indent="0">
              <a:buFont typeface="Wingdings 3" charset="2"/>
              <a:buNone/>
            </a:pPr>
            <a:endParaRPr lang="en-CA" dirty="0"/>
          </a:p>
        </p:txBody>
      </p:sp>
      <p:sp>
        <p:nvSpPr>
          <p:cNvPr id="7" name="Slide Number Placeholder 6"/>
          <p:cNvSpPr>
            <a:spLocks noGrp="1"/>
          </p:cNvSpPr>
          <p:nvPr>
            <p:ph type="sldNum" sz="quarter" idx="12"/>
          </p:nvPr>
        </p:nvSpPr>
        <p:spPr/>
        <p:txBody>
          <a:bodyPr/>
          <a:lstStyle/>
          <a:p>
            <a:fld id="{5B39B6A8-7D8C-415A-979E-292C51CB3B1E}" type="slidenum">
              <a:rPr lang="en-CA" smtClean="0"/>
              <a:t>3</a:t>
            </a:fld>
            <a:endParaRPr lang="en-CA"/>
          </a:p>
        </p:txBody>
      </p:sp>
    </p:spTree>
    <p:custDataLst>
      <p:tags r:id="rId1"/>
    </p:custDataLst>
    <p:extLst>
      <p:ext uri="{BB962C8B-B14F-4D97-AF65-F5344CB8AC3E}">
        <p14:creationId xmlns:p14="http://schemas.microsoft.com/office/powerpoint/2010/main" val="3530470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45584" y="142829"/>
            <a:ext cx="10346266" cy="816021"/>
          </a:xfrm>
        </p:spPr>
        <p:txBody>
          <a:bodyPr wrap="square">
            <a:noAutofit/>
          </a:bodyPr>
          <a:lstStyle/>
          <a:p>
            <a:r>
              <a:rPr lang="fr-CA" b="1" dirty="0">
                <a:solidFill>
                  <a:srgbClr val="5FCBEF"/>
                </a:solidFill>
              </a:rPr>
              <a:t>For Mentors</a:t>
            </a:r>
            <a:br>
              <a:rPr lang="fr-CA" b="1" dirty="0">
                <a:solidFill>
                  <a:srgbClr val="5FCBEF"/>
                </a:solidFill>
              </a:rPr>
            </a:br>
            <a:r>
              <a:rPr lang="fr-CA" b="1" dirty="0">
                <a:solidFill>
                  <a:srgbClr val="5FCBEF"/>
                </a:solidFill>
              </a:rPr>
              <a:t>Pour les mentors</a:t>
            </a:r>
            <a:br>
              <a:rPr lang="en-CA" b="1" dirty="0"/>
            </a:br>
            <a:endParaRPr lang="en-CA" b="1" dirty="0"/>
          </a:p>
        </p:txBody>
      </p:sp>
      <p:sp>
        <p:nvSpPr>
          <p:cNvPr id="3" name="Content Placeholder 2"/>
          <p:cNvSpPr>
            <a:spLocks noGrp="1"/>
          </p:cNvSpPr>
          <p:nvPr>
            <p:ph idx="1"/>
            <p:custDataLst>
              <p:tags r:id="rId3"/>
            </p:custDataLst>
          </p:nvPr>
        </p:nvSpPr>
        <p:spPr>
          <a:xfrm>
            <a:off x="439209" y="1498602"/>
            <a:ext cx="4497916" cy="4941256"/>
          </a:xfrm>
        </p:spPr>
        <p:txBody>
          <a:bodyPr>
            <a:noAutofit/>
          </a:bodyPr>
          <a:lstStyle/>
          <a:p>
            <a:pPr marL="0" indent="0">
              <a:buNone/>
            </a:pPr>
            <a:r>
              <a:rPr lang="en-US" sz="2200" b="1" dirty="0"/>
              <a:t>Role and Responsibilities</a:t>
            </a:r>
            <a:br>
              <a:rPr lang="en-US" sz="2200" b="1" dirty="0"/>
            </a:br>
            <a:endParaRPr lang="en-CA" sz="2200" b="1" dirty="0"/>
          </a:p>
          <a:p>
            <a:pPr lvl="0">
              <a:buFont typeface="Wingdings" charset="2"/>
              <a:buChar char="u"/>
            </a:pPr>
            <a:r>
              <a:rPr lang="en-US" sz="2200" dirty="0">
                <a:solidFill>
                  <a:srgbClr val="000000"/>
                </a:solidFill>
              </a:rPr>
              <a:t>Mentors will be assigned 4-5 mentees for the duration of the program.</a:t>
            </a:r>
          </a:p>
          <a:p>
            <a:pPr lvl="0">
              <a:buFont typeface="Wingdings" charset="2"/>
              <a:buChar char="u"/>
            </a:pPr>
            <a:r>
              <a:rPr lang="en-US" sz="2200" dirty="0">
                <a:solidFill>
                  <a:srgbClr val="000000"/>
                </a:solidFill>
              </a:rPr>
              <a:t>Mentors are expected to help set long term goals and short term objectives for their mentees. </a:t>
            </a:r>
            <a:endParaRPr lang="en-CA" sz="2200" dirty="0">
              <a:solidFill>
                <a:srgbClr val="000000"/>
              </a:solidFill>
            </a:endParaRPr>
          </a:p>
          <a:p>
            <a:pPr lvl="0">
              <a:buFont typeface="Wingdings" charset="2"/>
              <a:buChar char="u"/>
            </a:pPr>
            <a:r>
              <a:rPr lang="en-US" sz="2200" dirty="0">
                <a:solidFill>
                  <a:srgbClr val="000000"/>
                </a:solidFill>
              </a:rPr>
              <a:t>Recommend additional learning opportunities or create them. </a:t>
            </a:r>
          </a:p>
          <a:p>
            <a:pPr>
              <a:buFont typeface="Wingdings" charset="2"/>
              <a:buChar char="u"/>
            </a:pPr>
            <a:r>
              <a:rPr lang="en-US" sz="2200" dirty="0">
                <a:solidFill>
                  <a:srgbClr val="000000"/>
                </a:solidFill>
              </a:rPr>
              <a:t>Provide guidance on career development.</a:t>
            </a:r>
            <a:endParaRPr lang="en-CA" sz="2200" dirty="0">
              <a:solidFill>
                <a:srgbClr val="000000"/>
              </a:solidFill>
            </a:endParaRPr>
          </a:p>
          <a:p>
            <a:pPr marL="0" lvl="0" indent="0">
              <a:buNone/>
            </a:pPr>
            <a:endParaRPr lang="en-CA" sz="2400" dirty="0"/>
          </a:p>
          <a:p>
            <a:pPr marL="0" indent="0">
              <a:buNone/>
            </a:pPr>
            <a:endParaRPr lang="en-CA" sz="1600" dirty="0"/>
          </a:p>
        </p:txBody>
      </p:sp>
      <p:sp>
        <p:nvSpPr>
          <p:cNvPr id="5" name="Content Placeholder 2"/>
          <p:cNvSpPr txBox="1">
            <a:spLocks/>
          </p:cNvSpPr>
          <p:nvPr>
            <p:custDataLst>
              <p:tags r:id="rId4"/>
            </p:custDataLst>
          </p:nvPr>
        </p:nvSpPr>
        <p:spPr>
          <a:xfrm>
            <a:off x="4786713" y="1498600"/>
            <a:ext cx="4870708" cy="50438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CA" b="1" dirty="0"/>
          </a:p>
        </p:txBody>
      </p:sp>
      <p:sp>
        <p:nvSpPr>
          <p:cNvPr id="8" name="Content Placeholder 2"/>
          <p:cNvSpPr txBox="1">
            <a:spLocks/>
          </p:cNvSpPr>
          <p:nvPr>
            <p:custDataLst>
              <p:tags r:id="rId5"/>
            </p:custDataLst>
          </p:nvPr>
        </p:nvSpPr>
        <p:spPr>
          <a:xfrm>
            <a:off x="677334" y="1454954"/>
            <a:ext cx="8218758" cy="9508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CA" sz="1600" dirty="0"/>
          </a:p>
        </p:txBody>
      </p:sp>
      <p:sp>
        <p:nvSpPr>
          <p:cNvPr id="4" name="Rectangle 3"/>
          <p:cNvSpPr/>
          <p:nvPr>
            <p:custDataLst>
              <p:tags r:id="rId6"/>
            </p:custDataLst>
          </p:nvPr>
        </p:nvSpPr>
        <p:spPr>
          <a:xfrm>
            <a:off x="4914900" y="1466318"/>
            <a:ext cx="5022850" cy="6966010"/>
          </a:xfrm>
          <a:prstGeom prst="rect">
            <a:avLst/>
          </a:prstGeom>
        </p:spPr>
        <p:txBody>
          <a:bodyPr wrap="square">
            <a:spAutoFit/>
          </a:bodyPr>
          <a:lstStyle/>
          <a:p>
            <a:pPr lvl="0" defTabSz="457200">
              <a:spcBef>
                <a:spcPts val="1000"/>
              </a:spcBef>
              <a:buClr>
                <a:srgbClr val="5FCBEF"/>
              </a:buClr>
              <a:buSzPct val="80000"/>
            </a:pPr>
            <a:r>
              <a:rPr lang="fr-CA" sz="2200" b="1" dirty="0">
                <a:solidFill>
                  <a:srgbClr val="404040"/>
                </a:solidFill>
                <a:latin typeface="Trebuchet MS"/>
              </a:rPr>
              <a:t>Rôle et responsabilités</a:t>
            </a:r>
            <a:br>
              <a:rPr lang="fr-CA" sz="2200" b="1" dirty="0">
                <a:solidFill>
                  <a:srgbClr val="404040"/>
                </a:solidFill>
                <a:latin typeface="Trebuchet MS"/>
              </a:rPr>
            </a:br>
            <a:endParaRPr lang="fr-CA" sz="2200" b="1" dirty="0">
              <a:solidFill>
                <a:srgbClr val="990099"/>
              </a:solidFill>
              <a:latin typeface="Courier New"/>
            </a:endParaRPr>
          </a:p>
          <a:p>
            <a:pPr marL="342900" indent="-342900" defTabSz="457200">
              <a:spcBef>
                <a:spcPts val="1000"/>
              </a:spcBef>
              <a:buClr>
                <a:srgbClr val="5FCBEF"/>
              </a:buClr>
              <a:buSzPct val="80000"/>
              <a:buFont typeface="Wingdings" charset="2"/>
              <a:buChar char="u"/>
            </a:pPr>
            <a:r>
              <a:rPr lang="fr-FR" sz="2200" dirty="0">
                <a:solidFill>
                  <a:srgbClr val="000000"/>
                </a:solidFill>
              </a:rPr>
              <a:t>Les mentors se verront </a:t>
            </a:r>
            <a:r>
              <a:rPr lang="fr-FR" sz="2200" dirty="0" err="1">
                <a:solidFill>
                  <a:srgbClr val="000000"/>
                </a:solidFill>
              </a:rPr>
              <a:t>attribu</a:t>
            </a:r>
            <a:r>
              <a:rPr lang="fr-CA" sz="2200" dirty="0">
                <a:solidFill>
                  <a:srgbClr val="000000"/>
                </a:solidFill>
              </a:rPr>
              <a:t>é</a:t>
            </a:r>
            <a:r>
              <a:rPr lang="fr-FR" sz="2200" dirty="0">
                <a:solidFill>
                  <a:srgbClr val="000000"/>
                </a:solidFill>
              </a:rPr>
              <a:t>s quatre à cinq stagiaires pour la durée du programme</a:t>
            </a:r>
            <a:r>
              <a:rPr lang="fr-CA" sz="2200" b="1" dirty="0">
                <a:solidFill>
                  <a:srgbClr val="000000"/>
                </a:solidFill>
                <a:latin typeface="Courier New"/>
              </a:rPr>
              <a:t>.</a:t>
            </a:r>
          </a:p>
          <a:p>
            <a:pPr marL="342900" lvl="0" indent="-342900" defTabSz="457200">
              <a:spcBef>
                <a:spcPts val="1000"/>
              </a:spcBef>
              <a:buClr>
                <a:srgbClr val="5FCBEF"/>
              </a:buClr>
              <a:buSzPct val="80000"/>
              <a:buFont typeface="Wingdings" charset="2"/>
              <a:buChar char="u"/>
            </a:pPr>
            <a:r>
              <a:rPr lang="fr-FR" sz="2200" dirty="0">
                <a:solidFill>
                  <a:srgbClr val="000000"/>
                </a:solidFill>
              </a:rPr>
              <a:t>On s'attend à ce que les mentors aident à établir des objectifs à long terme et à court terme pour leurs stagiaires. </a:t>
            </a:r>
          </a:p>
          <a:p>
            <a:pPr marL="342900" lvl="0" indent="-342900" defTabSz="457200">
              <a:spcBef>
                <a:spcPts val="1000"/>
              </a:spcBef>
              <a:buClr>
                <a:srgbClr val="5FCBEF"/>
              </a:buClr>
              <a:buSzPct val="80000"/>
              <a:buFont typeface="Wingdings" charset="2"/>
              <a:buChar char="u"/>
            </a:pPr>
            <a:r>
              <a:rPr lang="fr-CA" sz="2200" dirty="0">
                <a:solidFill>
                  <a:srgbClr val="000000"/>
                </a:solidFill>
                <a:latin typeface="Trebuchet MS"/>
              </a:rPr>
              <a:t>Ils recommandent des possibilités d’apprentissage supplémentaires ou les créent.</a:t>
            </a:r>
          </a:p>
          <a:p>
            <a:pPr marL="342900" indent="-342900" defTabSz="457200">
              <a:spcBef>
                <a:spcPts val="1000"/>
              </a:spcBef>
              <a:buClr>
                <a:srgbClr val="5FCBEF"/>
              </a:buClr>
              <a:buSzPct val="80000"/>
              <a:buFont typeface="Wingdings" charset="2"/>
              <a:buChar char="u"/>
            </a:pPr>
            <a:r>
              <a:rPr lang="fr-CA" sz="2200" dirty="0">
                <a:solidFill>
                  <a:srgbClr val="000000"/>
                </a:solidFill>
              </a:rPr>
              <a:t>Ils fournissent de l’orientation sur le perfectionnement professionnel.</a:t>
            </a:r>
            <a:endParaRPr lang="fr-CA" sz="2200" b="1" dirty="0">
              <a:solidFill>
                <a:srgbClr val="000000"/>
              </a:solidFill>
              <a:latin typeface="Courier New"/>
            </a:endParaRPr>
          </a:p>
          <a:p>
            <a:pPr marL="342900" lvl="0" indent="-342900" defTabSz="457200">
              <a:spcBef>
                <a:spcPts val="1000"/>
              </a:spcBef>
              <a:buClr>
                <a:srgbClr val="5FCBEF"/>
              </a:buClr>
              <a:buSzPct val="80000"/>
              <a:buFont typeface="Wingdings" charset="2"/>
              <a:buChar char="u"/>
            </a:pPr>
            <a:endParaRPr lang="en-CA" sz="2400" dirty="0">
              <a:solidFill>
                <a:srgbClr val="000000"/>
              </a:solidFill>
            </a:endParaRPr>
          </a:p>
          <a:p>
            <a:pPr marL="342900" lvl="0" indent="-342900" defTabSz="457200">
              <a:spcBef>
                <a:spcPts val="1000"/>
              </a:spcBef>
              <a:buClr>
                <a:srgbClr val="5FCBEF"/>
              </a:buClr>
              <a:buSzPct val="80000"/>
              <a:buFont typeface="Wingdings 3" charset="2"/>
              <a:buChar char=""/>
            </a:pPr>
            <a:endParaRPr lang="en-US" sz="1600" dirty="0">
              <a:solidFill>
                <a:prstClr val="black">
                  <a:lumMod val="75000"/>
                  <a:lumOff val="25000"/>
                </a:prstClr>
              </a:solidFill>
            </a:endParaRPr>
          </a:p>
          <a:p>
            <a:pPr marL="342900" lvl="0" indent="-342900" defTabSz="457200">
              <a:spcBef>
                <a:spcPts val="1000"/>
              </a:spcBef>
              <a:buClr>
                <a:srgbClr val="5FCBEF"/>
              </a:buClr>
              <a:buSzPct val="80000"/>
              <a:buFont typeface="Wingdings 3" charset="2"/>
              <a:buChar char=""/>
            </a:pPr>
            <a:endParaRPr lang="en-US" sz="1600" dirty="0">
              <a:solidFill>
                <a:prstClr val="black">
                  <a:lumMod val="75000"/>
                  <a:lumOff val="25000"/>
                </a:prstClr>
              </a:solidFill>
            </a:endParaRPr>
          </a:p>
          <a:p>
            <a:pPr marL="342900" lvl="0" indent="-342900" defTabSz="457200">
              <a:spcBef>
                <a:spcPts val="1000"/>
              </a:spcBef>
              <a:buClr>
                <a:srgbClr val="5FCBEF"/>
              </a:buClr>
              <a:buSzPct val="80000"/>
              <a:buFont typeface="Wingdings 3" charset="2"/>
              <a:buChar char=""/>
            </a:pPr>
            <a:endParaRPr lang="en-CA" sz="1600" dirty="0">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5B39B6A8-7D8C-415A-979E-292C51CB3B1E}" type="slidenum">
              <a:rPr lang="en-CA" smtClean="0"/>
              <a:t>4</a:t>
            </a:fld>
            <a:endParaRPr lang="en-CA"/>
          </a:p>
        </p:txBody>
      </p:sp>
    </p:spTree>
    <p:custDataLst>
      <p:tags r:id="rId1"/>
    </p:custDataLst>
    <p:extLst>
      <p:ext uri="{BB962C8B-B14F-4D97-AF65-F5344CB8AC3E}">
        <p14:creationId xmlns:p14="http://schemas.microsoft.com/office/powerpoint/2010/main" val="2214622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664" y="170391"/>
            <a:ext cx="8596668" cy="1320800"/>
          </a:xfrm>
        </p:spPr>
        <p:txBody>
          <a:bodyPr/>
          <a:lstStyle/>
          <a:p>
            <a:r>
              <a:rPr lang="fr-CA" b="1" dirty="0">
                <a:solidFill>
                  <a:srgbClr val="5FCBEF"/>
                </a:solidFill>
              </a:rPr>
              <a:t>For Mentors</a:t>
            </a:r>
            <a:br>
              <a:rPr lang="fr-CA" b="1" dirty="0">
                <a:solidFill>
                  <a:srgbClr val="5FCBEF"/>
                </a:solidFill>
              </a:rPr>
            </a:br>
            <a:r>
              <a:rPr lang="fr-CA" b="1" dirty="0">
                <a:solidFill>
                  <a:srgbClr val="5FCBEF"/>
                </a:solidFill>
              </a:rPr>
              <a:t>Pour les mentors</a:t>
            </a:r>
            <a:endParaRPr lang="en-US" dirty="0"/>
          </a:p>
        </p:txBody>
      </p:sp>
      <p:sp>
        <p:nvSpPr>
          <p:cNvPr id="4" name="Content Placeholder 2"/>
          <p:cNvSpPr txBox="1">
            <a:spLocks/>
          </p:cNvSpPr>
          <p:nvPr>
            <p:custDataLst>
              <p:tags r:id="rId1"/>
            </p:custDataLst>
          </p:nvPr>
        </p:nvSpPr>
        <p:spPr>
          <a:xfrm>
            <a:off x="296334" y="1386943"/>
            <a:ext cx="4761441" cy="534405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US" sz="2200" b="1" dirty="0">
                <a:solidFill>
                  <a:srgbClr val="000000"/>
                </a:solidFill>
              </a:rPr>
              <a:t>Role and Responsibilities</a:t>
            </a:r>
            <a:endParaRPr lang="en-CA" sz="2200" b="1" dirty="0">
              <a:solidFill>
                <a:srgbClr val="000000"/>
              </a:solidFill>
            </a:endParaRPr>
          </a:p>
          <a:p>
            <a:pPr marL="0" indent="0">
              <a:buNone/>
            </a:pPr>
            <a:r>
              <a:rPr lang="en-US" sz="2200" b="1" dirty="0">
                <a:solidFill>
                  <a:srgbClr val="000000"/>
                </a:solidFill>
              </a:rPr>
              <a:t>Role</a:t>
            </a:r>
            <a:r>
              <a:rPr lang="en-US" sz="2400" b="1" dirty="0">
                <a:solidFill>
                  <a:srgbClr val="000000"/>
                </a:solidFill>
              </a:rPr>
              <a:t>:</a:t>
            </a:r>
            <a:r>
              <a:rPr lang="en-US" sz="2400" dirty="0">
                <a:solidFill>
                  <a:srgbClr val="000000"/>
                </a:solidFill>
              </a:rPr>
              <a:t> </a:t>
            </a:r>
            <a:r>
              <a:rPr lang="en-CA" sz="2000" dirty="0">
                <a:solidFill>
                  <a:srgbClr val="000000"/>
                </a:solidFill>
              </a:rPr>
              <a:t>share with </a:t>
            </a:r>
            <a:r>
              <a:rPr lang="en-CA" sz="2000" b="1" dirty="0">
                <a:solidFill>
                  <a:srgbClr val="000000"/>
                </a:solidFill>
              </a:rPr>
              <a:t>mentees</a:t>
            </a:r>
            <a:r>
              <a:rPr lang="en-CA" sz="2000" dirty="0">
                <a:solidFill>
                  <a:srgbClr val="000000"/>
                </a:solidFill>
              </a:rPr>
              <a:t> information about your own career path, as well as provide guidance, motivation, support, and role modeling.</a:t>
            </a:r>
            <a:endParaRPr lang="en-US" sz="2000" dirty="0">
              <a:solidFill>
                <a:srgbClr val="000000"/>
              </a:solidFill>
            </a:endParaRPr>
          </a:p>
          <a:p>
            <a:pPr marL="0" indent="0">
              <a:buNone/>
            </a:pPr>
            <a:r>
              <a:rPr lang="en-US" sz="2200" b="1" dirty="0">
                <a:solidFill>
                  <a:srgbClr val="000000"/>
                </a:solidFill>
              </a:rPr>
              <a:t>Responsibilities:</a:t>
            </a:r>
          </a:p>
          <a:p>
            <a:pPr lvl="1">
              <a:buFont typeface="Wingdings" charset="2"/>
              <a:buChar char="u"/>
            </a:pPr>
            <a:r>
              <a:rPr lang="en-US" sz="2000" dirty="0">
                <a:solidFill>
                  <a:srgbClr val="000000"/>
                </a:solidFill>
              </a:rPr>
              <a:t>Organize monthly meetings.</a:t>
            </a:r>
          </a:p>
          <a:p>
            <a:pPr lvl="1">
              <a:buFont typeface="Wingdings" charset="2"/>
              <a:buChar char="u"/>
            </a:pPr>
            <a:r>
              <a:rPr lang="en-US" sz="2000" dirty="0">
                <a:solidFill>
                  <a:srgbClr val="000000"/>
                </a:solidFill>
              </a:rPr>
              <a:t>Be present mentally and physically when meeting with mentees (ignore your Blackberry).</a:t>
            </a:r>
          </a:p>
          <a:p>
            <a:pPr lvl="1">
              <a:buFont typeface="Wingdings" charset="2"/>
              <a:buChar char="u"/>
            </a:pPr>
            <a:r>
              <a:rPr lang="en-US" sz="2000" dirty="0">
                <a:solidFill>
                  <a:srgbClr val="000000"/>
                </a:solidFill>
              </a:rPr>
              <a:t>Be prepared to discuss topics of interest to your mentees that will help their career development.</a:t>
            </a:r>
            <a:endParaRPr lang="en-CA" sz="2000" dirty="0">
              <a:solidFill>
                <a:srgbClr val="000000"/>
              </a:solidFill>
            </a:endParaRPr>
          </a:p>
        </p:txBody>
      </p:sp>
      <p:sp>
        <p:nvSpPr>
          <p:cNvPr id="5" name="Rectangle 4"/>
          <p:cNvSpPr/>
          <p:nvPr>
            <p:custDataLst>
              <p:tags r:id="rId2"/>
            </p:custDataLst>
          </p:nvPr>
        </p:nvSpPr>
        <p:spPr>
          <a:xfrm>
            <a:off x="5057775" y="1333278"/>
            <a:ext cx="5586466" cy="7571303"/>
          </a:xfrm>
          <a:prstGeom prst="rect">
            <a:avLst/>
          </a:prstGeom>
        </p:spPr>
        <p:txBody>
          <a:bodyPr wrap="square">
            <a:spAutoFit/>
          </a:bodyPr>
          <a:lstStyle/>
          <a:p>
            <a:pPr lvl="0" defTabSz="457200">
              <a:spcBef>
                <a:spcPts val="1000"/>
              </a:spcBef>
              <a:buClr>
                <a:srgbClr val="5FCBEF"/>
              </a:buClr>
              <a:buSzPct val="80000"/>
            </a:pPr>
            <a:r>
              <a:rPr lang="fr-CA" sz="2200" b="1" dirty="0">
                <a:solidFill>
                  <a:srgbClr val="404040"/>
                </a:solidFill>
                <a:latin typeface="Trebuchet MS"/>
              </a:rPr>
              <a:t>Rôle et responsabilités</a:t>
            </a:r>
          </a:p>
          <a:p>
            <a:pPr defTabSz="457200">
              <a:spcBef>
                <a:spcPts val="1000"/>
              </a:spcBef>
              <a:buClr>
                <a:srgbClr val="5FCBEF"/>
              </a:buClr>
              <a:buSzPct val="80000"/>
            </a:pPr>
            <a:r>
              <a:rPr lang="en-CA" sz="2000" b="1" dirty="0"/>
              <a:t>Rôle</a:t>
            </a:r>
            <a:r>
              <a:rPr lang="en-CA" sz="2000" dirty="0"/>
              <a:t>: </a:t>
            </a:r>
            <a:r>
              <a:rPr lang="en-CA" sz="2000" dirty="0" err="1"/>
              <a:t>partager</a:t>
            </a:r>
            <a:r>
              <a:rPr lang="en-CA" sz="2000" dirty="0"/>
              <a:t> avec les </a:t>
            </a:r>
            <a:r>
              <a:rPr lang="en-CA" sz="2000" b="1" dirty="0" err="1"/>
              <a:t>stagiaires</a:t>
            </a:r>
            <a:r>
              <a:rPr lang="en-CA" sz="2000" b="1" dirty="0"/>
              <a:t> </a:t>
            </a:r>
            <a:r>
              <a:rPr lang="en-CA" sz="2000" dirty="0"/>
              <a:t>des </a:t>
            </a:r>
            <a:r>
              <a:rPr lang="en-CA" sz="2000" dirty="0" err="1"/>
              <a:t>informations</a:t>
            </a:r>
            <a:r>
              <a:rPr lang="en-CA" sz="2000" dirty="0"/>
              <a:t> sur </a:t>
            </a:r>
            <a:r>
              <a:rPr lang="en-CA" sz="2000" dirty="0" err="1"/>
              <a:t>votre</a:t>
            </a:r>
            <a:r>
              <a:rPr lang="en-CA" sz="2000" dirty="0"/>
              <a:t> </a:t>
            </a:r>
            <a:r>
              <a:rPr lang="en-CA" sz="2000" dirty="0" err="1"/>
              <a:t>propre</a:t>
            </a:r>
            <a:r>
              <a:rPr lang="en-CA" sz="2000" dirty="0"/>
              <a:t> </a:t>
            </a:r>
            <a:r>
              <a:rPr lang="en-CA" sz="2000" dirty="0" err="1"/>
              <a:t>cheminement</a:t>
            </a:r>
            <a:r>
              <a:rPr lang="en-CA" sz="2000" dirty="0"/>
              <a:t> de </a:t>
            </a:r>
            <a:r>
              <a:rPr lang="en-CA" sz="2000" dirty="0" err="1"/>
              <a:t>carrière</a:t>
            </a:r>
            <a:r>
              <a:rPr lang="en-CA" sz="2000" dirty="0"/>
              <a:t>, </a:t>
            </a:r>
            <a:r>
              <a:rPr lang="en-CA" sz="2000" dirty="0" err="1"/>
              <a:t>ainsi</a:t>
            </a:r>
            <a:r>
              <a:rPr lang="en-CA" sz="2000" dirty="0"/>
              <a:t> que </a:t>
            </a:r>
            <a:r>
              <a:rPr lang="en-CA" sz="2000" dirty="0" err="1"/>
              <a:t>fournir</a:t>
            </a:r>
            <a:r>
              <a:rPr lang="en-CA" sz="2000" dirty="0"/>
              <a:t> des </a:t>
            </a:r>
            <a:r>
              <a:rPr lang="en-CA" sz="2000" dirty="0" err="1"/>
              <a:t>conseils</a:t>
            </a:r>
            <a:r>
              <a:rPr lang="en-CA" sz="2000" dirty="0"/>
              <a:t>, la motivation, le </a:t>
            </a:r>
            <a:r>
              <a:rPr lang="en-CA" sz="2000" dirty="0" err="1"/>
              <a:t>soutien</a:t>
            </a:r>
            <a:r>
              <a:rPr lang="en-CA" sz="2000" dirty="0"/>
              <a:t> et la </a:t>
            </a:r>
            <a:r>
              <a:rPr lang="en-CA" sz="2000" dirty="0" err="1"/>
              <a:t>modélisation</a:t>
            </a:r>
            <a:r>
              <a:rPr lang="en-CA" sz="2000" dirty="0"/>
              <a:t>.</a:t>
            </a:r>
          </a:p>
          <a:p>
            <a:endParaRPr lang="en-CA" sz="2000" dirty="0">
              <a:solidFill>
                <a:srgbClr val="000000"/>
              </a:solidFill>
            </a:endParaRPr>
          </a:p>
          <a:p>
            <a:r>
              <a:rPr lang="en-CA" sz="2000" b="1" dirty="0">
                <a:solidFill>
                  <a:srgbClr val="000000"/>
                </a:solidFill>
              </a:rPr>
              <a:t>Responsabilités:</a:t>
            </a:r>
          </a:p>
          <a:p>
            <a:endParaRPr lang="en-CA" sz="2000" b="1" dirty="0">
              <a:solidFill>
                <a:srgbClr val="000000"/>
              </a:solidFill>
            </a:endParaRPr>
          </a:p>
          <a:p>
            <a:pPr marL="342900" indent="-342900">
              <a:buClr>
                <a:schemeClr val="accent1"/>
              </a:buClr>
              <a:buSzPct val="80000"/>
              <a:buFont typeface="Wingdings" charset="2"/>
              <a:buChar char="u"/>
            </a:pPr>
            <a:r>
              <a:rPr lang="en-CA" sz="2000" dirty="0">
                <a:solidFill>
                  <a:srgbClr val="000000"/>
                </a:solidFill>
              </a:rPr>
              <a:t>Organiser des </a:t>
            </a:r>
            <a:r>
              <a:rPr lang="en-CA" sz="2000" dirty="0" err="1">
                <a:solidFill>
                  <a:srgbClr val="000000"/>
                </a:solidFill>
              </a:rPr>
              <a:t>réunions</a:t>
            </a:r>
            <a:r>
              <a:rPr lang="en-CA" sz="2000" dirty="0">
                <a:solidFill>
                  <a:srgbClr val="000000"/>
                </a:solidFill>
              </a:rPr>
              <a:t> </a:t>
            </a:r>
            <a:r>
              <a:rPr lang="en-CA" sz="2000" dirty="0" err="1">
                <a:solidFill>
                  <a:srgbClr val="000000"/>
                </a:solidFill>
              </a:rPr>
              <a:t>mensuelles</a:t>
            </a:r>
            <a:r>
              <a:rPr lang="en-CA" sz="2000" dirty="0">
                <a:solidFill>
                  <a:srgbClr val="000000"/>
                </a:solidFill>
              </a:rPr>
              <a:t>.</a:t>
            </a:r>
          </a:p>
          <a:p>
            <a:pPr>
              <a:buClr>
                <a:schemeClr val="accent1"/>
              </a:buClr>
              <a:buSzPct val="80000"/>
            </a:pPr>
            <a:endParaRPr lang="en-CA" sz="2000" dirty="0">
              <a:solidFill>
                <a:srgbClr val="000000"/>
              </a:solidFill>
            </a:endParaRPr>
          </a:p>
          <a:p>
            <a:pPr marL="342900" indent="-342900">
              <a:buClr>
                <a:schemeClr val="accent1"/>
              </a:buClr>
              <a:buSzPct val="80000"/>
              <a:buFont typeface="Wingdings" charset="2"/>
              <a:buChar char="u"/>
            </a:pPr>
            <a:r>
              <a:rPr lang="en-CA" sz="2000" dirty="0" err="1">
                <a:solidFill>
                  <a:srgbClr val="000000"/>
                </a:solidFill>
              </a:rPr>
              <a:t>Soyez</a:t>
            </a:r>
            <a:r>
              <a:rPr lang="en-CA" sz="2000" dirty="0">
                <a:solidFill>
                  <a:srgbClr val="000000"/>
                </a:solidFill>
              </a:rPr>
              <a:t> </a:t>
            </a:r>
            <a:r>
              <a:rPr lang="en-CA" sz="2000" dirty="0" err="1">
                <a:solidFill>
                  <a:srgbClr val="000000"/>
                </a:solidFill>
              </a:rPr>
              <a:t>présent</a:t>
            </a:r>
            <a:r>
              <a:rPr lang="en-CA" sz="2000" dirty="0">
                <a:solidFill>
                  <a:srgbClr val="000000"/>
                </a:solidFill>
              </a:rPr>
              <a:t> </a:t>
            </a:r>
            <a:r>
              <a:rPr lang="en-CA" sz="2000" dirty="0" err="1">
                <a:solidFill>
                  <a:srgbClr val="000000"/>
                </a:solidFill>
              </a:rPr>
              <a:t>en</a:t>
            </a:r>
            <a:r>
              <a:rPr lang="en-CA" sz="2000" dirty="0">
                <a:solidFill>
                  <a:srgbClr val="000000"/>
                </a:solidFill>
              </a:rPr>
              <a:t> esprit </a:t>
            </a:r>
            <a:r>
              <a:rPr lang="en-CA" sz="2000" dirty="0" err="1">
                <a:solidFill>
                  <a:srgbClr val="000000"/>
                </a:solidFill>
              </a:rPr>
              <a:t>ainsi</a:t>
            </a:r>
            <a:r>
              <a:rPr lang="en-CA" sz="2000" dirty="0">
                <a:solidFill>
                  <a:srgbClr val="000000"/>
                </a:solidFill>
              </a:rPr>
              <a:t> que  </a:t>
            </a:r>
            <a:r>
              <a:rPr lang="en-CA" sz="2000" dirty="0" err="1">
                <a:solidFill>
                  <a:srgbClr val="000000"/>
                </a:solidFill>
              </a:rPr>
              <a:t>physiquement</a:t>
            </a:r>
            <a:r>
              <a:rPr lang="en-CA" sz="2000" dirty="0">
                <a:solidFill>
                  <a:srgbClr val="000000"/>
                </a:solidFill>
              </a:rPr>
              <a:t> </a:t>
            </a:r>
            <a:r>
              <a:rPr lang="en-CA" sz="2000" dirty="0" err="1">
                <a:solidFill>
                  <a:srgbClr val="000000"/>
                </a:solidFill>
              </a:rPr>
              <a:t>lorsque</a:t>
            </a:r>
            <a:r>
              <a:rPr lang="en-CA" sz="2000" dirty="0">
                <a:solidFill>
                  <a:srgbClr val="000000"/>
                </a:solidFill>
              </a:rPr>
              <a:t> </a:t>
            </a:r>
            <a:r>
              <a:rPr lang="en-CA" sz="2000" dirty="0" err="1">
                <a:solidFill>
                  <a:srgbClr val="000000"/>
                </a:solidFill>
              </a:rPr>
              <a:t>vous</a:t>
            </a:r>
            <a:r>
              <a:rPr lang="en-CA" sz="2000" dirty="0">
                <a:solidFill>
                  <a:srgbClr val="000000"/>
                </a:solidFill>
              </a:rPr>
              <a:t> </a:t>
            </a:r>
            <a:r>
              <a:rPr lang="en-CA" sz="2000" dirty="0" err="1">
                <a:solidFill>
                  <a:srgbClr val="000000"/>
                </a:solidFill>
              </a:rPr>
              <a:t>rencontrez</a:t>
            </a:r>
            <a:r>
              <a:rPr lang="en-CA" sz="2000" dirty="0">
                <a:solidFill>
                  <a:srgbClr val="000000"/>
                </a:solidFill>
              </a:rPr>
              <a:t> </a:t>
            </a:r>
            <a:r>
              <a:rPr lang="en-CA" sz="2000" dirty="0" err="1">
                <a:solidFill>
                  <a:srgbClr val="000000"/>
                </a:solidFill>
              </a:rPr>
              <a:t>vos</a:t>
            </a:r>
            <a:r>
              <a:rPr lang="en-CA" sz="2000" dirty="0">
                <a:solidFill>
                  <a:srgbClr val="000000"/>
                </a:solidFill>
              </a:rPr>
              <a:t> </a:t>
            </a:r>
            <a:r>
              <a:rPr lang="en-CA" sz="2000" dirty="0" err="1">
                <a:solidFill>
                  <a:srgbClr val="000000"/>
                </a:solidFill>
              </a:rPr>
              <a:t>stagiaires</a:t>
            </a:r>
            <a:r>
              <a:rPr lang="en-CA" sz="2000" dirty="0">
                <a:solidFill>
                  <a:srgbClr val="000000"/>
                </a:solidFill>
              </a:rPr>
              <a:t> (</a:t>
            </a:r>
            <a:r>
              <a:rPr lang="en-CA" sz="2000" dirty="0" err="1">
                <a:solidFill>
                  <a:srgbClr val="000000"/>
                </a:solidFill>
              </a:rPr>
              <a:t>ignorez</a:t>
            </a:r>
            <a:r>
              <a:rPr lang="en-CA" sz="2000" dirty="0">
                <a:solidFill>
                  <a:srgbClr val="000000"/>
                </a:solidFill>
              </a:rPr>
              <a:t> </a:t>
            </a:r>
            <a:r>
              <a:rPr lang="en-CA" sz="2000" dirty="0" err="1">
                <a:solidFill>
                  <a:srgbClr val="000000"/>
                </a:solidFill>
              </a:rPr>
              <a:t>votre</a:t>
            </a:r>
            <a:r>
              <a:rPr lang="en-CA" sz="2000" dirty="0">
                <a:solidFill>
                  <a:srgbClr val="000000"/>
                </a:solidFill>
              </a:rPr>
              <a:t> Blackberry). </a:t>
            </a:r>
          </a:p>
          <a:p>
            <a:pPr>
              <a:buClr>
                <a:schemeClr val="accent1"/>
              </a:buClr>
              <a:buSzPct val="80000"/>
            </a:pPr>
            <a:endParaRPr lang="en-CA" sz="2000" dirty="0">
              <a:solidFill>
                <a:srgbClr val="000000"/>
              </a:solidFill>
            </a:endParaRPr>
          </a:p>
          <a:p>
            <a:pPr marL="342900" indent="-342900">
              <a:buClr>
                <a:schemeClr val="accent1"/>
              </a:buClr>
              <a:buSzPct val="80000"/>
              <a:buFont typeface="Wingdings" charset="2"/>
              <a:buChar char="u"/>
            </a:pPr>
            <a:r>
              <a:rPr lang="en-CA" sz="2000" dirty="0" err="1">
                <a:solidFill>
                  <a:srgbClr val="000000"/>
                </a:solidFill>
              </a:rPr>
              <a:t>Préparez-vous</a:t>
            </a:r>
            <a:r>
              <a:rPr lang="en-CA" sz="2000" dirty="0">
                <a:solidFill>
                  <a:srgbClr val="000000"/>
                </a:solidFill>
              </a:rPr>
              <a:t> à </a:t>
            </a:r>
            <a:r>
              <a:rPr lang="en-CA" sz="2000" dirty="0" err="1">
                <a:solidFill>
                  <a:srgbClr val="000000"/>
                </a:solidFill>
              </a:rPr>
              <a:t>discuter</a:t>
            </a:r>
            <a:r>
              <a:rPr lang="en-CA" sz="2000" dirty="0">
                <a:solidFill>
                  <a:srgbClr val="000000"/>
                </a:solidFill>
              </a:rPr>
              <a:t> des </a:t>
            </a:r>
            <a:r>
              <a:rPr lang="en-CA" sz="2000" dirty="0" err="1">
                <a:solidFill>
                  <a:srgbClr val="000000"/>
                </a:solidFill>
              </a:rPr>
              <a:t>sujets</a:t>
            </a:r>
            <a:r>
              <a:rPr lang="en-CA" sz="2000" dirty="0">
                <a:solidFill>
                  <a:srgbClr val="000000"/>
                </a:solidFill>
              </a:rPr>
              <a:t> </a:t>
            </a:r>
            <a:r>
              <a:rPr lang="en-CA" sz="2000" dirty="0" err="1">
                <a:solidFill>
                  <a:srgbClr val="000000"/>
                </a:solidFill>
              </a:rPr>
              <a:t>d'intérêt</a:t>
            </a:r>
            <a:r>
              <a:rPr lang="en-CA" sz="2000" dirty="0">
                <a:solidFill>
                  <a:srgbClr val="000000"/>
                </a:solidFill>
              </a:rPr>
              <a:t> pour </a:t>
            </a:r>
            <a:r>
              <a:rPr lang="en-CA" sz="2000" dirty="0" err="1">
                <a:solidFill>
                  <a:srgbClr val="000000"/>
                </a:solidFill>
              </a:rPr>
              <a:t>vos</a:t>
            </a:r>
            <a:r>
              <a:rPr lang="en-CA" sz="2000" dirty="0">
                <a:solidFill>
                  <a:srgbClr val="000000"/>
                </a:solidFill>
              </a:rPr>
              <a:t> </a:t>
            </a:r>
            <a:r>
              <a:rPr lang="en-CA" sz="2000" dirty="0" err="1">
                <a:solidFill>
                  <a:srgbClr val="000000"/>
                </a:solidFill>
              </a:rPr>
              <a:t>stagiaires</a:t>
            </a:r>
            <a:r>
              <a:rPr lang="en-CA" sz="2000" dirty="0">
                <a:solidFill>
                  <a:srgbClr val="000000"/>
                </a:solidFill>
              </a:rPr>
              <a:t> qui </a:t>
            </a:r>
            <a:r>
              <a:rPr lang="en-CA" sz="2000" dirty="0" err="1">
                <a:solidFill>
                  <a:srgbClr val="000000"/>
                </a:solidFill>
              </a:rPr>
              <a:t>contribueront</a:t>
            </a:r>
            <a:r>
              <a:rPr lang="en-CA" sz="2000" dirty="0">
                <a:solidFill>
                  <a:srgbClr val="000000"/>
                </a:solidFill>
              </a:rPr>
              <a:t> à </a:t>
            </a:r>
            <a:r>
              <a:rPr lang="en-CA" sz="2000" dirty="0" err="1">
                <a:solidFill>
                  <a:srgbClr val="000000"/>
                </a:solidFill>
              </a:rPr>
              <a:t>leur</a:t>
            </a:r>
            <a:r>
              <a:rPr lang="en-CA" sz="2000" dirty="0">
                <a:solidFill>
                  <a:srgbClr val="000000"/>
                </a:solidFill>
              </a:rPr>
              <a:t> </a:t>
            </a:r>
            <a:r>
              <a:rPr lang="en-CA" sz="2000" dirty="0" err="1">
                <a:solidFill>
                  <a:srgbClr val="000000"/>
                </a:solidFill>
              </a:rPr>
              <a:t>développement</a:t>
            </a:r>
            <a:r>
              <a:rPr lang="en-CA" sz="2000" dirty="0">
                <a:solidFill>
                  <a:srgbClr val="000000"/>
                </a:solidFill>
              </a:rPr>
              <a:t> de </a:t>
            </a:r>
            <a:r>
              <a:rPr lang="en-CA" sz="2000" dirty="0" err="1">
                <a:solidFill>
                  <a:srgbClr val="000000"/>
                </a:solidFill>
              </a:rPr>
              <a:t>carrière</a:t>
            </a:r>
            <a:r>
              <a:rPr lang="en-CA" sz="2000" dirty="0">
                <a:solidFill>
                  <a:srgbClr val="000000"/>
                </a:solidFill>
              </a:rPr>
              <a:t>.</a:t>
            </a:r>
          </a:p>
          <a:p>
            <a:pPr marL="342900" indent="-342900" defTabSz="457200">
              <a:spcBef>
                <a:spcPts val="1000"/>
              </a:spcBef>
              <a:buClr>
                <a:srgbClr val="5FCBEF"/>
              </a:buClr>
              <a:buSzPct val="80000"/>
              <a:buFont typeface="Wingdings 3" charset="2"/>
              <a:buChar char=""/>
            </a:pPr>
            <a:endParaRPr lang="en-CA" sz="2400" dirty="0"/>
          </a:p>
          <a:p>
            <a:pPr marL="342900" lvl="0" indent="-342900" defTabSz="457200">
              <a:spcBef>
                <a:spcPts val="1000"/>
              </a:spcBef>
              <a:buClr>
                <a:srgbClr val="5FCBEF"/>
              </a:buClr>
              <a:buSzPct val="80000"/>
              <a:buFont typeface="Wingdings 3" charset="2"/>
              <a:buChar char=""/>
            </a:pPr>
            <a:endParaRPr lang="en-CA" sz="2200" dirty="0">
              <a:solidFill>
                <a:prstClr val="black">
                  <a:lumMod val="75000"/>
                  <a:lumOff val="25000"/>
                </a:prstClr>
              </a:solidFill>
            </a:endParaRPr>
          </a:p>
          <a:p>
            <a:pPr marL="342900" lvl="0" indent="-342900" defTabSz="457200">
              <a:spcBef>
                <a:spcPts val="1000"/>
              </a:spcBef>
              <a:buClr>
                <a:srgbClr val="5FCBEF"/>
              </a:buClr>
              <a:buSzPct val="80000"/>
              <a:buFont typeface="Wingdings 3" charset="2"/>
              <a:buChar char=""/>
            </a:pPr>
            <a:endParaRPr lang="en-US" sz="1600" dirty="0">
              <a:solidFill>
                <a:prstClr val="black">
                  <a:lumMod val="75000"/>
                  <a:lumOff val="25000"/>
                </a:prstClr>
              </a:solidFill>
            </a:endParaRPr>
          </a:p>
          <a:p>
            <a:pPr marL="342900" lvl="0" indent="-342900" defTabSz="457200">
              <a:spcBef>
                <a:spcPts val="1000"/>
              </a:spcBef>
              <a:buClr>
                <a:srgbClr val="5FCBEF"/>
              </a:buClr>
              <a:buSzPct val="80000"/>
              <a:buFont typeface="Wingdings 3" charset="2"/>
              <a:buChar char=""/>
            </a:pPr>
            <a:endParaRPr lang="en-US" sz="1600" dirty="0">
              <a:solidFill>
                <a:prstClr val="black">
                  <a:lumMod val="75000"/>
                  <a:lumOff val="25000"/>
                </a:prstClr>
              </a:solidFill>
            </a:endParaRPr>
          </a:p>
          <a:p>
            <a:pPr marL="342900" lvl="0" indent="-342900" defTabSz="457200">
              <a:spcBef>
                <a:spcPts val="1000"/>
              </a:spcBef>
              <a:buClr>
                <a:srgbClr val="5FCBEF"/>
              </a:buClr>
              <a:buSzPct val="80000"/>
              <a:buFont typeface="Wingdings 3" charset="2"/>
              <a:buChar char=""/>
            </a:pPr>
            <a:endParaRPr lang="en-CA" sz="1600" dirty="0">
              <a:solidFill>
                <a:prstClr val="black">
                  <a:lumMod val="75000"/>
                  <a:lumOff val="25000"/>
                </a:prstClr>
              </a:solidFill>
            </a:endParaRPr>
          </a:p>
        </p:txBody>
      </p:sp>
      <p:sp>
        <p:nvSpPr>
          <p:cNvPr id="6" name="Slide Number Placeholder 5"/>
          <p:cNvSpPr>
            <a:spLocks noGrp="1"/>
          </p:cNvSpPr>
          <p:nvPr>
            <p:ph type="sldNum" sz="quarter" idx="12"/>
          </p:nvPr>
        </p:nvSpPr>
        <p:spPr/>
        <p:txBody>
          <a:bodyPr/>
          <a:lstStyle/>
          <a:p>
            <a:fld id="{5B39B6A8-7D8C-415A-979E-292C51CB3B1E}" type="slidenum">
              <a:rPr lang="en-CA" smtClean="0"/>
              <a:t>5</a:t>
            </a:fld>
            <a:endParaRPr lang="en-CA"/>
          </a:p>
        </p:txBody>
      </p:sp>
    </p:spTree>
    <p:extLst>
      <p:ext uri="{BB962C8B-B14F-4D97-AF65-F5344CB8AC3E}">
        <p14:creationId xmlns:p14="http://schemas.microsoft.com/office/powerpoint/2010/main" val="157295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9709" y="127000"/>
            <a:ext cx="8596668" cy="1320800"/>
          </a:xfrm>
        </p:spPr>
        <p:txBody>
          <a:bodyPr wrap="square">
            <a:noAutofit/>
          </a:bodyPr>
          <a:lstStyle/>
          <a:p>
            <a:r>
              <a:rPr lang="fr-CA" b="1" dirty="0">
                <a:solidFill>
                  <a:srgbClr val="5FCBEF"/>
                </a:solidFill>
                <a:latin typeface="Trebuchet MS"/>
              </a:rPr>
              <a:t>For Mentors</a:t>
            </a:r>
            <a:br>
              <a:rPr lang="fr-CA" b="1" dirty="0">
                <a:solidFill>
                  <a:srgbClr val="5FCBEF"/>
                </a:solidFill>
                <a:latin typeface="Trebuchet MS"/>
              </a:rPr>
            </a:br>
            <a:r>
              <a:rPr lang="fr-CA" b="1" dirty="0">
                <a:solidFill>
                  <a:srgbClr val="5FCBEF"/>
                </a:solidFill>
                <a:latin typeface="Trebuchet MS"/>
              </a:rPr>
              <a:t>Pour les mentors</a:t>
            </a:r>
            <a:br>
              <a:rPr lang="en-CA" b="1" dirty="0"/>
            </a:br>
            <a:endParaRPr lang="en-CA" b="1" dirty="0"/>
          </a:p>
        </p:txBody>
      </p:sp>
      <p:sp>
        <p:nvSpPr>
          <p:cNvPr id="3" name="Content Placeholder 2"/>
          <p:cNvSpPr>
            <a:spLocks noGrp="1"/>
          </p:cNvSpPr>
          <p:nvPr>
            <p:ph idx="1"/>
            <p:custDataLst>
              <p:tags r:id="rId3"/>
            </p:custDataLst>
          </p:nvPr>
        </p:nvSpPr>
        <p:spPr>
          <a:xfrm>
            <a:off x="423334" y="1510450"/>
            <a:ext cx="4402666" cy="4646710"/>
          </a:xfrm>
        </p:spPr>
        <p:txBody>
          <a:bodyPr>
            <a:noAutofit/>
          </a:bodyPr>
          <a:lstStyle/>
          <a:p>
            <a:pPr marL="0" indent="0">
              <a:buNone/>
            </a:pPr>
            <a:r>
              <a:rPr lang="en-US" sz="2400" b="1" dirty="0"/>
              <a:t>Benefits</a:t>
            </a:r>
          </a:p>
          <a:p>
            <a:pPr lvl="0">
              <a:buFont typeface="Wingdings" charset="2"/>
              <a:buChar char="u"/>
            </a:pPr>
            <a:r>
              <a:rPr lang="en-US" sz="2400" dirty="0">
                <a:solidFill>
                  <a:srgbClr val="000000"/>
                </a:solidFill>
              </a:rPr>
              <a:t>Enhance leadership skills by sharing experiences in the organization.</a:t>
            </a:r>
            <a:endParaRPr lang="en-CA" sz="2400" dirty="0">
              <a:solidFill>
                <a:srgbClr val="000000"/>
              </a:solidFill>
            </a:endParaRPr>
          </a:p>
          <a:p>
            <a:pPr lvl="0">
              <a:buFont typeface="Wingdings" charset="2"/>
              <a:buChar char="u"/>
            </a:pPr>
            <a:r>
              <a:rPr lang="en-US" sz="2400" dirty="0">
                <a:solidFill>
                  <a:srgbClr val="000000"/>
                </a:solidFill>
              </a:rPr>
              <a:t>Learn from the experiences of a new generation.</a:t>
            </a:r>
            <a:endParaRPr lang="en-CA" sz="2400" dirty="0">
              <a:solidFill>
                <a:srgbClr val="000000"/>
              </a:solidFill>
            </a:endParaRPr>
          </a:p>
          <a:p>
            <a:pPr lvl="0">
              <a:buFont typeface="Wingdings" charset="2"/>
              <a:buChar char="u"/>
            </a:pPr>
            <a:r>
              <a:rPr lang="en-US" sz="2400" dirty="0">
                <a:solidFill>
                  <a:srgbClr val="000000"/>
                </a:solidFill>
              </a:rPr>
              <a:t>Enhance your communication and personal skills.</a:t>
            </a:r>
            <a:endParaRPr lang="en-CA" sz="2400" dirty="0">
              <a:solidFill>
                <a:srgbClr val="000000"/>
              </a:solidFill>
            </a:endParaRPr>
          </a:p>
          <a:p>
            <a:pPr marL="0" indent="0">
              <a:buNone/>
            </a:pPr>
            <a:endParaRPr lang="en-CA" sz="2400" b="1" dirty="0"/>
          </a:p>
        </p:txBody>
      </p:sp>
      <p:sp>
        <p:nvSpPr>
          <p:cNvPr id="5" name="Content Placeholder 2"/>
          <p:cNvSpPr txBox="1">
            <a:spLocks/>
          </p:cNvSpPr>
          <p:nvPr>
            <p:custDataLst>
              <p:tags r:id="rId4"/>
            </p:custDataLst>
          </p:nvPr>
        </p:nvSpPr>
        <p:spPr>
          <a:xfrm>
            <a:off x="4881963" y="1510450"/>
            <a:ext cx="5071662" cy="5460643"/>
          </a:xfrm>
          <a:prstGeom prst="rect">
            <a:avLst/>
          </a:prstGeom>
        </p:spPr>
        <p:txBody>
          <a:bodyPr vert="horz" wrap="square"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5FCBEF"/>
              </a:buClr>
              <a:buNone/>
            </a:pPr>
            <a:r>
              <a:rPr lang="fr-CA" sz="2400" b="1" dirty="0">
                <a:solidFill>
                  <a:srgbClr val="404040"/>
                </a:solidFill>
                <a:latin typeface="Trebuchet MS"/>
              </a:rPr>
              <a:t>Avantages</a:t>
            </a:r>
            <a:endParaRPr lang="fr-CA" sz="2400" b="1" dirty="0">
              <a:solidFill>
                <a:srgbClr val="990099"/>
              </a:solidFill>
              <a:latin typeface="Courier New"/>
            </a:endParaRPr>
          </a:p>
          <a:p>
            <a:pPr lvl="0">
              <a:buClr>
                <a:srgbClr val="5FCBEF"/>
              </a:buClr>
              <a:buFont typeface="Wingdings" charset="2"/>
              <a:buChar char="u"/>
            </a:pPr>
            <a:r>
              <a:rPr lang="fr-CA" sz="2400" dirty="0">
                <a:solidFill>
                  <a:srgbClr val="000000"/>
                </a:solidFill>
                <a:latin typeface="Trebuchet MS"/>
              </a:rPr>
              <a:t>Perfectionner les compétences en leadership en partageant ses expériences au sein de l’organisation.</a:t>
            </a:r>
            <a:endParaRPr lang="fr-CA" sz="2400" b="1" dirty="0">
              <a:solidFill>
                <a:srgbClr val="000000"/>
              </a:solidFill>
              <a:latin typeface="Courier New"/>
            </a:endParaRPr>
          </a:p>
          <a:p>
            <a:pPr lvl="0">
              <a:buClr>
                <a:srgbClr val="5FCBEF"/>
              </a:buClr>
              <a:buFont typeface="Wingdings" charset="2"/>
              <a:buChar char="u"/>
            </a:pPr>
            <a:r>
              <a:rPr lang="fr-CA" sz="2400" dirty="0">
                <a:solidFill>
                  <a:srgbClr val="000000"/>
                </a:solidFill>
                <a:latin typeface="Trebuchet MS"/>
              </a:rPr>
              <a:t>Apprendre des expériences d’une nouvelle génération.</a:t>
            </a:r>
            <a:endParaRPr lang="fr-CA" sz="2400" b="1" dirty="0">
              <a:solidFill>
                <a:srgbClr val="000000"/>
              </a:solidFill>
              <a:latin typeface="Courier New"/>
            </a:endParaRPr>
          </a:p>
          <a:p>
            <a:pPr lvl="0">
              <a:buClr>
                <a:srgbClr val="5FCBEF"/>
              </a:buClr>
              <a:buFont typeface="Wingdings" charset="2"/>
              <a:buChar char="u"/>
            </a:pPr>
            <a:r>
              <a:rPr lang="fr-CA" sz="2400" dirty="0">
                <a:solidFill>
                  <a:srgbClr val="000000"/>
                </a:solidFill>
                <a:latin typeface="Trebuchet MS"/>
              </a:rPr>
              <a:t>Perfectionner vos compétences personnelles et en communication.</a:t>
            </a:r>
            <a:endParaRPr lang="fr-CA" sz="2400" b="1" dirty="0">
              <a:solidFill>
                <a:srgbClr val="000000"/>
              </a:solidFill>
              <a:latin typeface="Courier New"/>
            </a:endParaRPr>
          </a:p>
          <a:p>
            <a:pPr>
              <a:buFont typeface="Wingdings" charset="2"/>
              <a:buChar char="u"/>
            </a:pPr>
            <a:endParaRPr lang="en-CA" sz="2000" b="1" dirty="0">
              <a:solidFill>
                <a:srgbClr val="000000"/>
              </a:solidFill>
            </a:endParaRPr>
          </a:p>
        </p:txBody>
      </p:sp>
      <p:sp>
        <p:nvSpPr>
          <p:cNvPr id="8" name="Content Placeholder 2"/>
          <p:cNvSpPr txBox="1">
            <a:spLocks/>
          </p:cNvSpPr>
          <p:nvPr>
            <p:custDataLst>
              <p:tags r:id="rId5"/>
            </p:custDataLst>
          </p:nvPr>
        </p:nvSpPr>
        <p:spPr>
          <a:xfrm>
            <a:off x="677334" y="1454954"/>
            <a:ext cx="8218758" cy="95089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endParaRPr lang="en-CA" sz="1600" dirty="0"/>
          </a:p>
        </p:txBody>
      </p:sp>
      <p:sp>
        <p:nvSpPr>
          <p:cNvPr id="6" name="Slide Number Placeholder 5"/>
          <p:cNvSpPr>
            <a:spLocks noGrp="1"/>
          </p:cNvSpPr>
          <p:nvPr>
            <p:ph type="sldNum" sz="quarter" idx="12"/>
          </p:nvPr>
        </p:nvSpPr>
        <p:spPr/>
        <p:txBody>
          <a:bodyPr/>
          <a:lstStyle/>
          <a:p>
            <a:fld id="{5B39B6A8-7D8C-415A-979E-292C51CB3B1E}" type="slidenum">
              <a:rPr lang="en-CA" smtClean="0"/>
              <a:t>6</a:t>
            </a:fld>
            <a:endParaRPr lang="en-CA"/>
          </a:p>
        </p:txBody>
      </p:sp>
    </p:spTree>
    <p:custDataLst>
      <p:tags r:id="rId1"/>
    </p:custDataLst>
    <p:extLst>
      <p:ext uri="{BB962C8B-B14F-4D97-AF65-F5344CB8AC3E}">
        <p14:creationId xmlns:p14="http://schemas.microsoft.com/office/powerpoint/2010/main" val="3257732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709" y="339725"/>
            <a:ext cx="8596668" cy="1320800"/>
          </a:xfrm>
        </p:spPr>
        <p:txBody>
          <a:bodyPr>
            <a:normAutofit fontScale="90000"/>
          </a:bodyPr>
          <a:lstStyle/>
          <a:p>
            <a:r>
              <a:rPr lang="fr-CA" sz="4000" b="1" dirty="0">
                <a:solidFill>
                  <a:srgbClr val="5FCBEF"/>
                </a:solidFill>
              </a:rPr>
              <a:t>For Mentors</a:t>
            </a:r>
            <a:br>
              <a:rPr lang="fr-CA" sz="4000" b="1" dirty="0">
                <a:solidFill>
                  <a:srgbClr val="5FCBEF"/>
                </a:solidFill>
              </a:rPr>
            </a:br>
            <a:r>
              <a:rPr lang="fr-CA" sz="4000" b="1" dirty="0">
                <a:solidFill>
                  <a:srgbClr val="5FCBEF"/>
                </a:solidFill>
              </a:rPr>
              <a:t>Pour les mentors</a:t>
            </a:r>
            <a:br>
              <a:rPr lang="en-CA" b="1" dirty="0"/>
            </a:br>
            <a:endParaRPr lang="en-US" dirty="0"/>
          </a:p>
        </p:txBody>
      </p:sp>
      <p:sp>
        <p:nvSpPr>
          <p:cNvPr id="4" name="Content Placeholder 2"/>
          <p:cNvSpPr>
            <a:spLocks noGrp="1"/>
          </p:cNvSpPr>
          <p:nvPr>
            <p:ph idx="1"/>
            <p:custDataLst>
              <p:tags r:id="rId1"/>
            </p:custDataLst>
          </p:nvPr>
        </p:nvSpPr>
        <p:spPr>
          <a:xfrm>
            <a:off x="470959" y="1685075"/>
            <a:ext cx="4402666" cy="4646710"/>
          </a:xfrm>
        </p:spPr>
        <p:txBody>
          <a:bodyPr>
            <a:noAutofit/>
          </a:bodyPr>
          <a:lstStyle/>
          <a:p>
            <a:pPr marL="0" indent="0">
              <a:buNone/>
            </a:pPr>
            <a:r>
              <a:rPr lang="en-US" sz="2400" b="1" dirty="0"/>
              <a:t>Benefits</a:t>
            </a:r>
            <a:endParaRPr lang="en-CA" sz="2400" b="1" dirty="0"/>
          </a:p>
          <a:p>
            <a:pPr lvl="0">
              <a:buFont typeface="Wingdings" charset="2"/>
              <a:buChar char="u"/>
            </a:pPr>
            <a:r>
              <a:rPr lang="en-US" sz="2400" dirty="0">
                <a:solidFill>
                  <a:srgbClr val="000000"/>
                </a:solidFill>
              </a:rPr>
              <a:t>Enhance your experience within the department.</a:t>
            </a:r>
            <a:endParaRPr lang="en-CA" sz="2400" dirty="0">
              <a:solidFill>
                <a:srgbClr val="000000"/>
              </a:solidFill>
            </a:endParaRPr>
          </a:p>
          <a:p>
            <a:pPr lvl="0">
              <a:buFont typeface="Wingdings" charset="2"/>
              <a:buChar char="u"/>
            </a:pPr>
            <a:r>
              <a:rPr lang="en-US" sz="2400" dirty="0">
                <a:solidFill>
                  <a:srgbClr val="000000"/>
                </a:solidFill>
              </a:rPr>
              <a:t>Develop and retain talent in and for your organization. </a:t>
            </a:r>
            <a:endParaRPr lang="en-CA" sz="2400" dirty="0">
              <a:solidFill>
                <a:srgbClr val="000000"/>
              </a:solidFill>
            </a:endParaRPr>
          </a:p>
          <a:p>
            <a:pPr lvl="0">
              <a:buFont typeface="Wingdings" charset="2"/>
              <a:buChar char="u"/>
            </a:pPr>
            <a:r>
              <a:rPr lang="en-US" sz="2400" dirty="0">
                <a:solidFill>
                  <a:srgbClr val="000000"/>
                </a:solidFill>
              </a:rPr>
              <a:t>Create a legacy </a:t>
            </a:r>
            <a:endParaRPr lang="en-CA" sz="2400" dirty="0">
              <a:solidFill>
                <a:srgbClr val="000000"/>
              </a:solidFill>
            </a:endParaRPr>
          </a:p>
          <a:p>
            <a:pPr lvl="0">
              <a:buFont typeface="Wingdings" charset="2"/>
              <a:buChar char="u"/>
            </a:pPr>
            <a:r>
              <a:rPr lang="en-US" sz="2400" dirty="0">
                <a:solidFill>
                  <a:srgbClr val="000000"/>
                </a:solidFill>
              </a:rPr>
              <a:t>Grow your professional networks.</a:t>
            </a:r>
            <a:endParaRPr lang="en-CA" sz="2400" dirty="0">
              <a:solidFill>
                <a:srgbClr val="000000"/>
              </a:solidFill>
            </a:endParaRPr>
          </a:p>
        </p:txBody>
      </p:sp>
      <p:sp>
        <p:nvSpPr>
          <p:cNvPr id="5" name="Content Placeholder 2"/>
          <p:cNvSpPr txBox="1">
            <a:spLocks/>
          </p:cNvSpPr>
          <p:nvPr>
            <p:custDataLst>
              <p:tags r:id="rId2"/>
            </p:custDataLst>
          </p:nvPr>
        </p:nvSpPr>
        <p:spPr>
          <a:xfrm>
            <a:off x="4850213" y="1685075"/>
            <a:ext cx="5071662" cy="5460643"/>
          </a:xfrm>
          <a:prstGeom prst="rect">
            <a:avLst/>
          </a:prstGeom>
        </p:spPr>
        <p:txBody>
          <a:bodyPr vert="horz" wrap="square"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5FCBEF"/>
              </a:buClr>
              <a:buNone/>
            </a:pPr>
            <a:r>
              <a:rPr lang="fr-CA" sz="2400" b="1" dirty="0">
                <a:solidFill>
                  <a:srgbClr val="404040"/>
                </a:solidFill>
                <a:latin typeface="Trebuchet MS"/>
              </a:rPr>
              <a:t>Avantages</a:t>
            </a:r>
            <a:endParaRPr lang="fr-CA" sz="2400" b="1" dirty="0">
              <a:solidFill>
                <a:srgbClr val="990099"/>
              </a:solidFill>
              <a:latin typeface="Courier New"/>
            </a:endParaRPr>
          </a:p>
          <a:p>
            <a:pPr lvl="0">
              <a:buClr>
                <a:srgbClr val="5FCBEF"/>
              </a:buClr>
              <a:buFont typeface="Wingdings" charset="2"/>
              <a:buChar char="u"/>
            </a:pPr>
            <a:r>
              <a:rPr lang="fr-CA" sz="2400" dirty="0">
                <a:solidFill>
                  <a:srgbClr val="000000"/>
                </a:solidFill>
                <a:latin typeface="Trebuchet MS"/>
              </a:rPr>
              <a:t>Améliorer votre expérience au sein du ministère.</a:t>
            </a:r>
            <a:endParaRPr lang="fr-CA" sz="2400" b="1" dirty="0">
              <a:solidFill>
                <a:srgbClr val="000000"/>
              </a:solidFill>
              <a:latin typeface="Courier New"/>
            </a:endParaRPr>
          </a:p>
          <a:p>
            <a:pPr lvl="0">
              <a:buClr>
                <a:srgbClr val="5FCBEF"/>
              </a:buClr>
              <a:buFont typeface="Wingdings" charset="2"/>
              <a:buChar char="u"/>
            </a:pPr>
            <a:r>
              <a:rPr lang="fr-CA" sz="2400" dirty="0">
                <a:solidFill>
                  <a:srgbClr val="000000"/>
                </a:solidFill>
                <a:latin typeface="Trebuchet MS"/>
              </a:rPr>
              <a:t>Perfectionner et retenir des talents au sein de votre organisation et pour celle-ci.</a:t>
            </a:r>
            <a:r>
              <a:rPr lang="en-US" sz="2400" dirty="0">
                <a:solidFill>
                  <a:srgbClr val="000000"/>
                </a:solidFill>
              </a:rPr>
              <a:t> </a:t>
            </a:r>
            <a:endParaRPr lang="en-CA" sz="2400" dirty="0">
              <a:solidFill>
                <a:srgbClr val="000000"/>
              </a:solidFill>
            </a:endParaRPr>
          </a:p>
          <a:p>
            <a:pPr lvl="0">
              <a:buClr>
                <a:srgbClr val="5FCBEF"/>
              </a:buClr>
              <a:buFont typeface="Wingdings" charset="2"/>
              <a:buChar char="u"/>
            </a:pPr>
            <a:r>
              <a:rPr lang="fr-CA" sz="2400" dirty="0">
                <a:solidFill>
                  <a:srgbClr val="000000"/>
                </a:solidFill>
                <a:latin typeface="Trebuchet MS"/>
              </a:rPr>
              <a:t>Créer un héritage.</a:t>
            </a:r>
            <a:r>
              <a:rPr lang="en-US" sz="2400" dirty="0">
                <a:solidFill>
                  <a:srgbClr val="000000"/>
                </a:solidFill>
              </a:rPr>
              <a:t> </a:t>
            </a:r>
            <a:endParaRPr lang="en-CA" sz="2400" dirty="0">
              <a:solidFill>
                <a:srgbClr val="000000"/>
              </a:solidFill>
            </a:endParaRPr>
          </a:p>
          <a:p>
            <a:pPr lvl="0">
              <a:buClr>
                <a:srgbClr val="5FCBEF"/>
              </a:buClr>
              <a:buFont typeface="Wingdings" charset="2"/>
              <a:buChar char="u"/>
            </a:pPr>
            <a:r>
              <a:rPr lang="fr-CA" sz="2400" dirty="0">
                <a:solidFill>
                  <a:srgbClr val="000000"/>
                </a:solidFill>
                <a:latin typeface="Trebuchet MS"/>
              </a:rPr>
              <a:t>Accroître vos réseaux professionnels.</a:t>
            </a:r>
            <a:endParaRPr lang="fr-CA" sz="2400" b="1" dirty="0">
              <a:solidFill>
                <a:srgbClr val="000000"/>
              </a:solidFill>
              <a:latin typeface="Courier New"/>
            </a:endParaRPr>
          </a:p>
          <a:p>
            <a:pPr marL="0" indent="0">
              <a:buNone/>
            </a:pPr>
            <a:endParaRPr lang="en-CA" sz="2400" b="1" dirty="0">
              <a:solidFill>
                <a:srgbClr val="000000"/>
              </a:solidFill>
            </a:endParaRPr>
          </a:p>
        </p:txBody>
      </p:sp>
      <p:sp>
        <p:nvSpPr>
          <p:cNvPr id="6" name="Slide Number Placeholder 5"/>
          <p:cNvSpPr>
            <a:spLocks noGrp="1"/>
          </p:cNvSpPr>
          <p:nvPr>
            <p:ph type="sldNum" sz="quarter" idx="12"/>
          </p:nvPr>
        </p:nvSpPr>
        <p:spPr/>
        <p:txBody>
          <a:bodyPr/>
          <a:lstStyle/>
          <a:p>
            <a:fld id="{5B39B6A8-7D8C-415A-979E-292C51CB3B1E}" type="slidenum">
              <a:rPr lang="en-CA" smtClean="0"/>
              <a:t>7</a:t>
            </a:fld>
            <a:endParaRPr lang="en-CA"/>
          </a:p>
        </p:txBody>
      </p:sp>
    </p:spTree>
    <p:extLst>
      <p:ext uri="{BB962C8B-B14F-4D97-AF65-F5344CB8AC3E}">
        <p14:creationId xmlns:p14="http://schemas.microsoft.com/office/powerpoint/2010/main" val="3049687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38125" y="166629"/>
            <a:ext cx="9035877" cy="1320800"/>
          </a:xfrm>
        </p:spPr>
        <p:txBody>
          <a:bodyPr wrap="square">
            <a:normAutofit fontScale="90000"/>
          </a:bodyPr>
          <a:lstStyle/>
          <a:p>
            <a:r>
              <a:rPr lang="fr-CA" sz="4000" b="1" dirty="0">
                <a:solidFill>
                  <a:srgbClr val="5FCBEF"/>
                </a:solidFill>
                <a:latin typeface="Trebuchet MS"/>
              </a:rPr>
              <a:t>How </a:t>
            </a:r>
            <a:r>
              <a:rPr lang="fr-CA" sz="4000" b="1" dirty="0" err="1">
                <a:solidFill>
                  <a:srgbClr val="5FCBEF"/>
                </a:solidFill>
                <a:latin typeface="Trebuchet MS"/>
              </a:rPr>
              <a:t>does</a:t>
            </a:r>
            <a:r>
              <a:rPr lang="fr-CA" sz="4000" b="1" dirty="0">
                <a:solidFill>
                  <a:srgbClr val="5FCBEF"/>
                </a:solidFill>
                <a:latin typeface="Trebuchet MS"/>
              </a:rPr>
              <a:t> the Program </a:t>
            </a:r>
            <a:r>
              <a:rPr lang="fr-CA" sz="4000" b="1" dirty="0" err="1">
                <a:solidFill>
                  <a:srgbClr val="5FCBEF"/>
                </a:solidFill>
                <a:latin typeface="Trebuchet MS"/>
              </a:rPr>
              <a:t>Work</a:t>
            </a:r>
            <a:r>
              <a:rPr lang="fr-CA" sz="4000" b="1" dirty="0">
                <a:solidFill>
                  <a:srgbClr val="5FCBEF"/>
                </a:solidFill>
                <a:latin typeface="Trebuchet MS"/>
              </a:rPr>
              <a:t>?</a:t>
            </a:r>
            <a:br>
              <a:rPr lang="fr-CA" sz="4000" b="1" dirty="0">
                <a:solidFill>
                  <a:srgbClr val="5FCBEF"/>
                </a:solidFill>
                <a:latin typeface="Trebuchet MS"/>
              </a:rPr>
            </a:br>
            <a:r>
              <a:rPr lang="fr-CA" sz="4000" b="1" dirty="0">
                <a:solidFill>
                  <a:srgbClr val="5FCBEF"/>
                </a:solidFill>
                <a:latin typeface="Trebuchet MS"/>
              </a:rPr>
              <a:t>Comment le programme fonctionne‑t‑il?</a:t>
            </a:r>
            <a:endParaRPr lang="en-CA" sz="4000" b="1" dirty="0"/>
          </a:p>
        </p:txBody>
      </p:sp>
      <p:pic>
        <p:nvPicPr>
          <p:cNvPr id="9" name="Picture 8"/>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3142387" y="5417562"/>
            <a:ext cx="3549455" cy="1247599"/>
          </a:xfrm>
          <a:prstGeom prst="rect">
            <a:avLst/>
          </a:prstGeom>
        </p:spPr>
      </p:pic>
      <p:sp>
        <p:nvSpPr>
          <p:cNvPr id="3" name="Content Placeholder 2"/>
          <p:cNvSpPr>
            <a:spLocks noGrp="1"/>
          </p:cNvSpPr>
          <p:nvPr>
            <p:ph idx="1"/>
            <p:custDataLst>
              <p:tags r:id="rId4"/>
            </p:custDataLst>
          </p:nvPr>
        </p:nvSpPr>
        <p:spPr>
          <a:xfrm>
            <a:off x="455084" y="1603376"/>
            <a:ext cx="4370916" cy="3921124"/>
          </a:xfrm>
        </p:spPr>
        <p:txBody>
          <a:bodyPr>
            <a:normAutofit/>
          </a:bodyPr>
          <a:lstStyle/>
          <a:p>
            <a:pPr marL="0" lvl="0" indent="0" fontAlgn="base">
              <a:buNone/>
            </a:pPr>
            <a:r>
              <a:rPr lang="en-GB" sz="2000" b="1" dirty="0"/>
              <a:t>10 month Program (Feb 2022 </a:t>
            </a:r>
            <a:r>
              <a:rPr lang="mr-IN" sz="2000" b="1" dirty="0"/>
              <a:t>–</a:t>
            </a:r>
            <a:r>
              <a:rPr lang="en-GB" sz="2000" b="1" dirty="0"/>
              <a:t> Dec 2022)</a:t>
            </a:r>
          </a:p>
          <a:p>
            <a:pPr lvl="0">
              <a:buFont typeface="Wingdings" charset="2"/>
              <a:buChar char="u"/>
            </a:pPr>
            <a:r>
              <a:rPr lang="en-US" sz="2000" dirty="0">
                <a:solidFill>
                  <a:srgbClr val="000000"/>
                </a:solidFill>
              </a:rPr>
              <a:t>Mentors and Mentees will be encouraged to meet at least once per month.</a:t>
            </a:r>
            <a:endParaRPr lang="en-CA" sz="2000" dirty="0">
              <a:solidFill>
                <a:srgbClr val="000000"/>
              </a:solidFill>
            </a:endParaRPr>
          </a:p>
          <a:p>
            <a:pPr lvl="0">
              <a:buFont typeface="Wingdings" charset="2"/>
              <a:buChar char="u"/>
            </a:pPr>
            <a:r>
              <a:rPr lang="en-US" sz="2000" dirty="0">
                <a:solidFill>
                  <a:srgbClr val="000000"/>
                </a:solidFill>
              </a:rPr>
              <a:t>Subsequent meetings will be arranged at the convenience of the participants.</a:t>
            </a:r>
          </a:p>
          <a:p>
            <a:pPr lvl="0">
              <a:buFont typeface="Wingdings" charset="2"/>
              <a:buChar char="u"/>
            </a:pPr>
            <a:r>
              <a:rPr lang="en-GB" sz="2000" dirty="0">
                <a:solidFill>
                  <a:srgbClr val="000000"/>
                </a:solidFill>
              </a:rPr>
              <a:t>Mentors will be assigned 4-5 mentees for the duration of the program.</a:t>
            </a:r>
          </a:p>
          <a:p>
            <a:pPr lvl="0"/>
            <a:endParaRPr lang="en-US" dirty="0"/>
          </a:p>
          <a:p>
            <a:endParaRPr lang="en-CA" dirty="0"/>
          </a:p>
          <a:p>
            <a:pPr lvl="0"/>
            <a:endParaRPr lang="en-US" dirty="0"/>
          </a:p>
          <a:p>
            <a:pPr marL="0" lvl="0" indent="0">
              <a:buNone/>
            </a:pPr>
            <a:endParaRPr lang="en-CA" dirty="0"/>
          </a:p>
          <a:p>
            <a:endParaRPr lang="en-CA" dirty="0"/>
          </a:p>
        </p:txBody>
      </p:sp>
      <p:sp>
        <p:nvSpPr>
          <p:cNvPr id="5" name="Content Placeholder 2"/>
          <p:cNvSpPr txBox="1">
            <a:spLocks/>
          </p:cNvSpPr>
          <p:nvPr>
            <p:custDataLst>
              <p:tags r:id="rId5"/>
            </p:custDataLst>
          </p:nvPr>
        </p:nvSpPr>
        <p:spPr>
          <a:xfrm>
            <a:off x="5127625" y="1616075"/>
            <a:ext cx="4699000" cy="3622675"/>
          </a:xfrm>
          <a:prstGeom prst="rect">
            <a:avLst/>
          </a:prstGeom>
        </p:spPr>
        <p:txBody>
          <a:bodyPr vert="horz" wrap="square"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fontAlgn="base">
              <a:buClr>
                <a:srgbClr val="5FCBEF"/>
              </a:buClr>
              <a:buNone/>
            </a:pPr>
            <a:r>
              <a:rPr lang="fr-FR" sz="2000" b="1" dirty="0">
                <a:solidFill>
                  <a:srgbClr val="404040"/>
                </a:solidFill>
              </a:rPr>
              <a:t>Programme de sept mois (de février 2022 à décembre 2022)</a:t>
            </a:r>
            <a:endParaRPr lang="fr-CA" sz="2000" b="1" dirty="0">
              <a:solidFill>
                <a:srgbClr val="990099"/>
              </a:solidFill>
              <a:latin typeface="Courier New"/>
            </a:endParaRPr>
          </a:p>
          <a:p>
            <a:pPr lvl="0">
              <a:buClr>
                <a:srgbClr val="5FCBEF"/>
              </a:buClr>
              <a:buFont typeface="Wingdings" charset="2"/>
              <a:buChar char="u"/>
            </a:pPr>
            <a:r>
              <a:rPr lang="fr-CA" sz="2000" dirty="0">
                <a:solidFill>
                  <a:srgbClr val="000000"/>
                </a:solidFill>
                <a:latin typeface="Trebuchet MS"/>
              </a:rPr>
              <a:t>Les mentors et les stagiaires seront encouragés à se rencontrer au moins une fois par mois.</a:t>
            </a:r>
            <a:endParaRPr lang="fr-CA" sz="2000" b="1" dirty="0">
              <a:solidFill>
                <a:srgbClr val="000000"/>
              </a:solidFill>
              <a:latin typeface="Courier New"/>
            </a:endParaRPr>
          </a:p>
          <a:p>
            <a:pPr lvl="0">
              <a:buClr>
                <a:srgbClr val="5FCBEF"/>
              </a:buClr>
              <a:buFont typeface="Wingdings" charset="2"/>
              <a:buChar char="u"/>
            </a:pPr>
            <a:r>
              <a:rPr lang="fr-CA" sz="2000" dirty="0">
                <a:solidFill>
                  <a:srgbClr val="000000"/>
                </a:solidFill>
                <a:latin typeface="Trebuchet MS"/>
              </a:rPr>
              <a:t>Les réunions subséquentes seront organisées à la convenance des participants.</a:t>
            </a:r>
            <a:endParaRPr lang="fr-CA" sz="2000" b="1" dirty="0">
              <a:solidFill>
                <a:srgbClr val="000000"/>
              </a:solidFill>
              <a:latin typeface="Courier New"/>
            </a:endParaRPr>
          </a:p>
          <a:p>
            <a:pPr lvl="0">
              <a:buClr>
                <a:srgbClr val="5FCBEF"/>
              </a:buClr>
              <a:buFont typeface="Wingdings" charset="2"/>
              <a:buChar char="u"/>
            </a:pPr>
            <a:r>
              <a:rPr lang="fr-FR" sz="2000" dirty="0">
                <a:solidFill>
                  <a:srgbClr val="000000"/>
                </a:solidFill>
              </a:rPr>
              <a:t>Les mentors seront assignés quatre à cinq stagiaires pour la durée du programme.</a:t>
            </a:r>
            <a:endParaRPr lang="fr-CA" sz="2000" b="1" dirty="0">
              <a:solidFill>
                <a:srgbClr val="000000"/>
              </a:solidFill>
              <a:latin typeface="Courier New"/>
            </a:endParaRPr>
          </a:p>
          <a:p>
            <a:endParaRPr lang="en-US" dirty="0"/>
          </a:p>
          <a:p>
            <a:endParaRPr lang="en-CA" dirty="0"/>
          </a:p>
          <a:p>
            <a:endParaRPr lang="en-US" dirty="0"/>
          </a:p>
          <a:p>
            <a:pPr marL="0" indent="0">
              <a:buFont typeface="Wingdings 3" charset="2"/>
              <a:buNone/>
            </a:pPr>
            <a:endParaRPr lang="en-CA" dirty="0"/>
          </a:p>
          <a:p>
            <a:endParaRPr lang="en-CA" dirty="0"/>
          </a:p>
        </p:txBody>
      </p:sp>
      <p:sp>
        <p:nvSpPr>
          <p:cNvPr id="6" name="Slide Number Placeholder 5"/>
          <p:cNvSpPr>
            <a:spLocks noGrp="1"/>
          </p:cNvSpPr>
          <p:nvPr>
            <p:ph type="sldNum" sz="quarter" idx="12"/>
          </p:nvPr>
        </p:nvSpPr>
        <p:spPr/>
        <p:txBody>
          <a:bodyPr/>
          <a:lstStyle/>
          <a:p>
            <a:fld id="{5B39B6A8-7D8C-415A-979E-292C51CB3B1E}" type="slidenum">
              <a:rPr lang="en-CA" smtClean="0"/>
              <a:t>8</a:t>
            </a:fld>
            <a:endParaRPr lang="en-CA"/>
          </a:p>
        </p:txBody>
      </p:sp>
    </p:spTree>
    <p:custDataLst>
      <p:tags r:id="rId1"/>
    </p:custDataLst>
    <p:extLst>
      <p:ext uri="{BB962C8B-B14F-4D97-AF65-F5344CB8AC3E}">
        <p14:creationId xmlns:p14="http://schemas.microsoft.com/office/powerpoint/2010/main" val="404660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111125" y="166629"/>
            <a:ext cx="9162877" cy="1320800"/>
          </a:xfrm>
        </p:spPr>
        <p:txBody>
          <a:bodyPr wrap="square">
            <a:normAutofit fontScale="90000"/>
          </a:bodyPr>
          <a:lstStyle/>
          <a:p>
            <a:r>
              <a:rPr lang="fr-CA" sz="4000" b="1" dirty="0">
                <a:solidFill>
                  <a:srgbClr val="5FCBEF"/>
                </a:solidFill>
                <a:latin typeface="Trebuchet MS"/>
              </a:rPr>
              <a:t>How </a:t>
            </a:r>
            <a:r>
              <a:rPr lang="fr-CA" sz="4000" b="1" dirty="0" err="1">
                <a:solidFill>
                  <a:srgbClr val="5FCBEF"/>
                </a:solidFill>
                <a:latin typeface="Trebuchet MS"/>
              </a:rPr>
              <a:t>does</a:t>
            </a:r>
            <a:r>
              <a:rPr lang="fr-CA" sz="4000" b="1" dirty="0">
                <a:solidFill>
                  <a:srgbClr val="5FCBEF"/>
                </a:solidFill>
                <a:latin typeface="Trebuchet MS"/>
              </a:rPr>
              <a:t> the Program </a:t>
            </a:r>
            <a:r>
              <a:rPr lang="fr-CA" sz="4000" b="1" dirty="0" err="1">
                <a:solidFill>
                  <a:srgbClr val="5FCBEF"/>
                </a:solidFill>
                <a:latin typeface="Trebuchet MS"/>
              </a:rPr>
              <a:t>Work</a:t>
            </a:r>
            <a:r>
              <a:rPr lang="fr-CA" sz="4000" b="1" dirty="0">
                <a:solidFill>
                  <a:srgbClr val="5FCBEF"/>
                </a:solidFill>
                <a:latin typeface="Trebuchet MS"/>
              </a:rPr>
              <a:t>? </a:t>
            </a:r>
            <a:br>
              <a:rPr lang="fr-CA" sz="4000" b="1" dirty="0">
                <a:solidFill>
                  <a:srgbClr val="5FCBEF"/>
                </a:solidFill>
                <a:latin typeface="Trebuchet MS"/>
              </a:rPr>
            </a:br>
            <a:r>
              <a:rPr lang="fr-CA" sz="4000" b="1" dirty="0">
                <a:solidFill>
                  <a:srgbClr val="5FCBEF"/>
                </a:solidFill>
                <a:latin typeface="Trebuchet MS"/>
              </a:rPr>
              <a:t>Comment le programme fonctionne‑t‑il?</a:t>
            </a:r>
            <a:endParaRPr lang="en-CA" sz="4000" b="1" dirty="0"/>
          </a:p>
        </p:txBody>
      </p:sp>
      <p:sp>
        <p:nvSpPr>
          <p:cNvPr id="3" name="Content Placeholder 2"/>
          <p:cNvSpPr>
            <a:spLocks noGrp="1"/>
          </p:cNvSpPr>
          <p:nvPr>
            <p:ph idx="1"/>
            <p:custDataLst>
              <p:tags r:id="rId3"/>
            </p:custDataLst>
          </p:nvPr>
        </p:nvSpPr>
        <p:spPr>
          <a:xfrm>
            <a:off x="470959" y="762904"/>
            <a:ext cx="4577291" cy="5872846"/>
          </a:xfrm>
        </p:spPr>
        <p:txBody>
          <a:bodyPr>
            <a:normAutofit lnSpcReduction="10000"/>
          </a:bodyPr>
          <a:lstStyle/>
          <a:p>
            <a:pPr marL="0" lvl="0" indent="0">
              <a:buNone/>
            </a:pPr>
            <a:endParaRPr lang="en-US" sz="2000" dirty="0"/>
          </a:p>
          <a:p>
            <a:pPr marL="0" lvl="0" indent="0">
              <a:buNone/>
            </a:pPr>
            <a:endParaRPr lang="en-US" sz="2000" dirty="0"/>
          </a:p>
          <a:p>
            <a:pPr marL="0" indent="0">
              <a:buNone/>
            </a:pPr>
            <a:r>
              <a:rPr lang="en-CA" sz="2000" b="1" dirty="0">
                <a:solidFill>
                  <a:srgbClr val="000000"/>
                </a:solidFill>
              </a:rPr>
              <a:t>During the sessions, mentors will:</a:t>
            </a:r>
            <a:endParaRPr lang="en-CA" sz="2000" dirty="0">
              <a:solidFill>
                <a:srgbClr val="000000"/>
              </a:solidFill>
            </a:endParaRPr>
          </a:p>
          <a:p>
            <a:pPr>
              <a:buFont typeface="Wingdings" charset="2"/>
              <a:buChar char="u"/>
            </a:pPr>
            <a:r>
              <a:rPr lang="en-CA" sz="2000" dirty="0">
                <a:solidFill>
                  <a:srgbClr val="000000"/>
                </a:solidFill>
              </a:rPr>
              <a:t>Identify skills and effective behaviors to help develop and strengthen their mentees;</a:t>
            </a:r>
          </a:p>
          <a:p>
            <a:pPr>
              <a:buFont typeface="Wingdings" charset="2"/>
              <a:buChar char="u"/>
            </a:pPr>
            <a:r>
              <a:rPr lang="en-CA" sz="2000" dirty="0">
                <a:solidFill>
                  <a:srgbClr val="000000"/>
                </a:solidFill>
              </a:rPr>
              <a:t>Increase a mentee’s understanding of the skills required of the upper level positions; </a:t>
            </a:r>
          </a:p>
          <a:p>
            <a:pPr>
              <a:buFont typeface="Wingdings" charset="2"/>
              <a:buChar char="u"/>
            </a:pPr>
            <a:r>
              <a:rPr lang="en-CA" sz="2000" dirty="0">
                <a:solidFill>
                  <a:srgbClr val="000000"/>
                </a:solidFill>
              </a:rPr>
              <a:t>Based on personal experience, provide feedback</a:t>
            </a:r>
            <a:r>
              <a:rPr lang="en-CA" sz="2000" strike="sngStrike" dirty="0">
                <a:solidFill>
                  <a:srgbClr val="000000"/>
                </a:solidFill>
              </a:rPr>
              <a:t> </a:t>
            </a:r>
            <a:r>
              <a:rPr lang="en-CA" sz="2000" dirty="0">
                <a:solidFill>
                  <a:srgbClr val="000000"/>
                </a:solidFill>
              </a:rPr>
              <a:t>on the behaviors and attitudes mentees need to acquire in order to demonstrate the competencies of the next level;</a:t>
            </a:r>
          </a:p>
          <a:p>
            <a:pPr>
              <a:buFont typeface="Wingdings" charset="2"/>
              <a:buChar char="u"/>
            </a:pPr>
            <a:r>
              <a:rPr lang="en-CA" sz="2000" dirty="0">
                <a:solidFill>
                  <a:srgbClr val="000000"/>
                </a:solidFill>
              </a:rPr>
              <a:t>Explore innovative approaches in procurement and materiel management. </a:t>
            </a:r>
          </a:p>
          <a:p>
            <a:endParaRPr lang="en-CA" dirty="0"/>
          </a:p>
          <a:p>
            <a:pPr lvl="0"/>
            <a:endParaRPr lang="en-US" dirty="0"/>
          </a:p>
          <a:p>
            <a:pPr marL="0" lvl="0" indent="0">
              <a:buNone/>
            </a:pPr>
            <a:endParaRPr lang="en-CA" dirty="0"/>
          </a:p>
          <a:p>
            <a:endParaRPr lang="en-CA" dirty="0"/>
          </a:p>
        </p:txBody>
      </p:sp>
      <p:sp>
        <p:nvSpPr>
          <p:cNvPr id="5" name="Content Placeholder 2"/>
          <p:cNvSpPr txBox="1">
            <a:spLocks/>
          </p:cNvSpPr>
          <p:nvPr>
            <p:custDataLst>
              <p:tags r:id="rId4"/>
            </p:custDataLst>
          </p:nvPr>
        </p:nvSpPr>
        <p:spPr>
          <a:xfrm>
            <a:off x="4881563" y="1306571"/>
            <a:ext cx="4599516" cy="5099916"/>
          </a:xfrm>
          <a:prstGeom prst="rect">
            <a:avLst/>
          </a:prstGeom>
        </p:spPr>
        <p:txBody>
          <a:bodyPr vert="horz" wrap="square"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0" indent="0">
              <a:buClr>
                <a:srgbClr val="5FCBEF"/>
              </a:buClr>
              <a:buNone/>
            </a:pPr>
            <a:r>
              <a:rPr lang="fr-CA" sz="2400" b="1" dirty="0">
                <a:solidFill>
                  <a:srgbClr val="404040"/>
                </a:solidFill>
                <a:latin typeface="Trebuchet MS"/>
              </a:rPr>
              <a:t>Pendant les séances, les mentors peuvent :</a:t>
            </a:r>
            <a:endParaRPr lang="fr-CA" sz="2400" b="1" dirty="0">
              <a:solidFill>
                <a:srgbClr val="990099"/>
              </a:solidFill>
              <a:latin typeface="Courier New"/>
            </a:endParaRPr>
          </a:p>
          <a:p>
            <a:pPr lvl="0">
              <a:buClr>
                <a:srgbClr val="5FCBEF"/>
              </a:buClr>
              <a:buFont typeface="Wingdings" charset="2"/>
              <a:buChar char="u"/>
            </a:pPr>
            <a:r>
              <a:rPr lang="fr-CA" sz="2400" dirty="0">
                <a:solidFill>
                  <a:srgbClr val="000000"/>
                </a:solidFill>
                <a:latin typeface="Trebuchet MS"/>
              </a:rPr>
              <a:t>identifier les compétences et les comportements efficaces pour aider à développer et perfectionner leurs stagiaires;</a:t>
            </a:r>
            <a:endParaRPr lang="fr-CA" sz="2400" b="1" dirty="0">
              <a:solidFill>
                <a:srgbClr val="000000"/>
              </a:solidFill>
              <a:latin typeface="Courier New"/>
            </a:endParaRPr>
          </a:p>
          <a:p>
            <a:pPr lvl="0">
              <a:buClr>
                <a:srgbClr val="5FCBEF"/>
              </a:buClr>
              <a:buFont typeface="Wingdings" charset="2"/>
              <a:buChar char="u"/>
            </a:pPr>
            <a:r>
              <a:rPr lang="fr-CA" sz="2400" dirty="0">
                <a:solidFill>
                  <a:srgbClr val="000000"/>
                </a:solidFill>
                <a:latin typeface="Trebuchet MS"/>
              </a:rPr>
              <a:t>renforcer la compréhension des stagiaires des compétences pour les postes de niveau supérieur;</a:t>
            </a:r>
            <a:r>
              <a:rPr lang="en-CA" sz="2400" dirty="0">
                <a:solidFill>
                  <a:srgbClr val="000000"/>
                </a:solidFill>
              </a:rPr>
              <a:t> </a:t>
            </a:r>
          </a:p>
          <a:p>
            <a:pPr lvl="0">
              <a:buClr>
                <a:srgbClr val="5FCBEF"/>
              </a:buClr>
              <a:buFont typeface="Wingdings" charset="2"/>
              <a:buChar char="u"/>
            </a:pPr>
            <a:r>
              <a:rPr lang="fr-CA" sz="2400" dirty="0">
                <a:solidFill>
                  <a:srgbClr val="000000"/>
                </a:solidFill>
                <a:latin typeface="Trebuchet MS"/>
              </a:rPr>
              <a:t>Basé sur l’expérience personnelle, fournir des commentaires sur les comportements et attitudes que les stagiaires doivent acquérir afin de démontrer les compétences du prochain niveau;</a:t>
            </a:r>
          </a:p>
          <a:p>
            <a:pPr lvl="0">
              <a:buClr>
                <a:srgbClr val="5FCBEF"/>
              </a:buClr>
              <a:buFont typeface="Wingdings" charset="2"/>
              <a:buChar char="u"/>
            </a:pPr>
            <a:r>
              <a:rPr lang="fr-CA" sz="2400" dirty="0">
                <a:solidFill>
                  <a:srgbClr val="000000"/>
                </a:solidFill>
                <a:latin typeface="Trebuchet MS"/>
              </a:rPr>
              <a:t>examiner des approches novatrices de l’approvisionnement et </a:t>
            </a:r>
            <a:r>
              <a:rPr lang="fr-CA" sz="2400" dirty="0">
                <a:solidFill>
                  <a:srgbClr val="000000"/>
                </a:solidFill>
              </a:rPr>
              <a:t>de la gestion </a:t>
            </a:r>
            <a:r>
              <a:rPr lang="fr-CA" sz="2400" dirty="0">
                <a:solidFill>
                  <a:srgbClr val="000000"/>
                </a:solidFill>
                <a:latin typeface="Trebuchet MS"/>
              </a:rPr>
              <a:t>du matériel.</a:t>
            </a:r>
            <a:r>
              <a:rPr lang="en-CA" sz="2400" dirty="0">
                <a:solidFill>
                  <a:srgbClr val="000000"/>
                </a:solidFill>
                <a:latin typeface="Trebuchet MS"/>
              </a:rPr>
              <a:t> </a:t>
            </a:r>
          </a:p>
          <a:p>
            <a:endParaRPr lang="en-US" dirty="0"/>
          </a:p>
          <a:p>
            <a:endParaRPr lang="en-CA" dirty="0"/>
          </a:p>
          <a:p>
            <a:endParaRPr lang="en-US" dirty="0"/>
          </a:p>
          <a:p>
            <a:pPr marL="0" indent="0">
              <a:buFont typeface="Wingdings 3" charset="2"/>
              <a:buNone/>
            </a:pPr>
            <a:endParaRPr lang="en-CA" dirty="0"/>
          </a:p>
          <a:p>
            <a:endParaRPr lang="en-CA" dirty="0"/>
          </a:p>
        </p:txBody>
      </p:sp>
      <p:sp>
        <p:nvSpPr>
          <p:cNvPr id="6" name="Slide Number Placeholder 5"/>
          <p:cNvSpPr>
            <a:spLocks noGrp="1"/>
          </p:cNvSpPr>
          <p:nvPr>
            <p:ph type="sldNum" sz="quarter" idx="12"/>
          </p:nvPr>
        </p:nvSpPr>
        <p:spPr/>
        <p:txBody>
          <a:bodyPr/>
          <a:lstStyle/>
          <a:p>
            <a:fld id="{5B39B6A8-7D8C-415A-979E-292C51CB3B1E}" type="slidenum">
              <a:rPr lang="en-CA" smtClean="0"/>
              <a:t>9</a:t>
            </a:fld>
            <a:endParaRPr lang="en-CA"/>
          </a:p>
        </p:txBody>
      </p:sp>
    </p:spTree>
    <p:custDataLst>
      <p:tags r:id="rId1"/>
    </p:custDataLst>
    <p:extLst>
      <p:ext uri="{BB962C8B-B14F-4D97-AF65-F5344CB8AC3E}">
        <p14:creationId xmlns:p14="http://schemas.microsoft.com/office/powerpoint/2010/main" val="8734986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USIONTAGCURRENTROW}" val="-1"/>
  <p:tag name="{FUSIONTAGCURRENTCOLUMN}" val="-1"/>
  <p:tag name="ENGAGE" val="{&quot;SavedSwatch&quot;:&quot;-11579311|-10846711|-14797230|-8244963|-11249614|PSPC&quot;,&quot;Id&quot;:&quot;5da9f3923437332d6c6a11ea&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FUSIONTAGSHAPEID}" val="SlideShape_7"/>
  <p:tag name="NUM" val="2"/>
</p:tagLst>
</file>

<file path=ppt/tags/tag100.xml><?xml version="1.0" encoding="utf-8"?>
<p:tagLst xmlns:a="http://schemas.openxmlformats.org/drawingml/2006/main" xmlns:r="http://schemas.openxmlformats.org/officeDocument/2006/relationships" xmlns:p="http://schemas.openxmlformats.org/presentationml/2006/main">
  <p:tag name="{FUSIONTAGSHAPEID}" val="NotesShape_83"/>
</p:tagLst>
</file>

<file path=ppt/tags/tag101.xml><?xml version="1.0" encoding="utf-8"?>
<p:tagLst xmlns:a="http://schemas.openxmlformats.org/drawingml/2006/main" xmlns:r="http://schemas.openxmlformats.org/officeDocument/2006/relationships" xmlns:p="http://schemas.openxmlformats.org/presentationml/2006/main">
  <p:tag name="{FUSIONTAGSLIDEMAPPINGINFO}" val="{(SlideShape_84,1,1,[&lt;1,1,1,1,0&gt;])(SlideShape_86,4,4,[&lt;1,1,1,1,0&gt;&lt;2,2,2,2,0&gt;&lt;3,3,3,3,0&gt;&lt;4,4,4,4,0&gt;])}"/>
</p:tagLst>
</file>

<file path=ppt/tags/tag102.xml><?xml version="1.0" encoding="utf-8"?>
<p:tagLst xmlns:a="http://schemas.openxmlformats.org/drawingml/2006/main" xmlns:r="http://schemas.openxmlformats.org/officeDocument/2006/relationships" xmlns:p="http://schemas.openxmlformats.org/presentationml/2006/main">
  <p:tag name="{FUSIONTAGSHAPEID}" val="SlideShape_84"/>
  <p:tag name="NUM" val="1"/>
</p:tagLst>
</file>

<file path=ppt/tags/tag103.xml><?xml version="1.0" encoding="utf-8"?>
<p:tagLst xmlns:a="http://schemas.openxmlformats.org/drawingml/2006/main" xmlns:r="http://schemas.openxmlformats.org/officeDocument/2006/relationships" xmlns:p="http://schemas.openxmlformats.org/presentationml/2006/main">
  <p:tag name="{FUSIONTAGSHAPEID}" val="SlideShape_85"/>
  <p:tag name="NUM" val="2"/>
</p:tagLst>
</file>

<file path=ppt/tags/tag104.xml><?xml version="1.0" encoding="utf-8"?>
<p:tagLst xmlns:a="http://schemas.openxmlformats.org/drawingml/2006/main" xmlns:r="http://schemas.openxmlformats.org/officeDocument/2006/relationships" xmlns:p="http://schemas.openxmlformats.org/presentationml/2006/main">
  <p:tag name="{FUSIONTAGSHAPEID}" val="SlideShape_86"/>
  <p:tag name="NUM" val="3"/>
</p:tagLst>
</file>

<file path=ppt/tags/tag105.xml><?xml version="1.0" encoding="utf-8"?>
<p:tagLst xmlns:a="http://schemas.openxmlformats.org/drawingml/2006/main" xmlns:r="http://schemas.openxmlformats.org/officeDocument/2006/relationships" xmlns:p="http://schemas.openxmlformats.org/presentationml/2006/main">
  <p:tag name="{FUSIONTAGSHAPEID}" val="NotesShape_87"/>
</p:tagLst>
</file>

<file path=ppt/tags/tag106.xml><?xml version="1.0" encoding="utf-8"?>
<p:tagLst xmlns:a="http://schemas.openxmlformats.org/drawingml/2006/main" xmlns:r="http://schemas.openxmlformats.org/officeDocument/2006/relationships" xmlns:p="http://schemas.openxmlformats.org/presentationml/2006/main">
  <p:tag name="{FUSIONTAGSHAPEID}" val="NotesShape_88"/>
</p:tagLst>
</file>

<file path=ppt/tags/tag107.xml><?xml version="1.0" encoding="utf-8"?>
<p:tagLst xmlns:a="http://schemas.openxmlformats.org/drawingml/2006/main" xmlns:r="http://schemas.openxmlformats.org/officeDocument/2006/relationships" xmlns:p="http://schemas.openxmlformats.org/presentationml/2006/main">
  <p:tag name="{FUSIONTAGSHAPEID}" val="NotesShape_89"/>
</p:tagLst>
</file>

<file path=ppt/tags/tag108.xml><?xml version="1.0" encoding="utf-8"?>
<p:tagLst xmlns:a="http://schemas.openxmlformats.org/drawingml/2006/main" xmlns:r="http://schemas.openxmlformats.org/officeDocument/2006/relationships" xmlns:p="http://schemas.openxmlformats.org/presentationml/2006/main">
  <p:tag name="{FUSIONTAGSLIDEMAPPINGINFO}" val="{(SlideShape_90,1,1,[&lt;1,1,1,1,0&gt;])(SlideShape_92,3,3,[&lt;1,1,1,1,0&gt;&lt;2,2,2,2,0&gt;&lt;3,3,3,3,0&gt;])}"/>
</p:tagLst>
</file>

<file path=ppt/tags/tag109.xml><?xml version="1.0" encoding="utf-8"?>
<p:tagLst xmlns:a="http://schemas.openxmlformats.org/drawingml/2006/main" xmlns:r="http://schemas.openxmlformats.org/officeDocument/2006/relationships" xmlns:p="http://schemas.openxmlformats.org/presentationml/2006/main">
  <p:tag name="{FUSIONTAGSHAPEID}" val="SlideShape_90"/>
  <p:tag name="NUM" val="1"/>
</p:tagLst>
</file>

<file path=ppt/tags/tag11.xml><?xml version="1.0" encoding="utf-8"?>
<p:tagLst xmlns:a="http://schemas.openxmlformats.org/drawingml/2006/main" xmlns:r="http://schemas.openxmlformats.org/officeDocument/2006/relationships" xmlns:p="http://schemas.openxmlformats.org/presentationml/2006/main">
  <p:tag name="{FUSIONTAGSHAPEID}" val="NotesShape_8"/>
</p:tagLst>
</file>

<file path=ppt/tags/tag110.xml><?xml version="1.0" encoding="utf-8"?>
<p:tagLst xmlns:a="http://schemas.openxmlformats.org/drawingml/2006/main" xmlns:r="http://schemas.openxmlformats.org/officeDocument/2006/relationships" xmlns:p="http://schemas.openxmlformats.org/presentationml/2006/main">
  <p:tag name="{FUSIONTAGSHAPEID}" val="SlideShape_91"/>
  <p:tag name="NUM" val="2"/>
</p:tagLst>
</file>

<file path=ppt/tags/tag111.xml><?xml version="1.0" encoding="utf-8"?>
<p:tagLst xmlns:a="http://schemas.openxmlformats.org/drawingml/2006/main" xmlns:r="http://schemas.openxmlformats.org/officeDocument/2006/relationships" xmlns:p="http://schemas.openxmlformats.org/presentationml/2006/main">
  <p:tag name="{FUSIONTAGSHAPEID}" val="SlideShape_92"/>
  <p:tag name="NUM" val="3"/>
</p:tagLst>
</file>

<file path=ppt/tags/tag112.xml><?xml version="1.0" encoding="utf-8"?>
<p:tagLst xmlns:a="http://schemas.openxmlformats.org/drawingml/2006/main" xmlns:r="http://schemas.openxmlformats.org/officeDocument/2006/relationships" xmlns:p="http://schemas.openxmlformats.org/presentationml/2006/main">
  <p:tag name="{FUSIONTAGSHAPEID}" val="NotesShape_93"/>
</p:tagLst>
</file>

<file path=ppt/tags/tag113.xml><?xml version="1.0" encoding="utf-8"?>
<p:tagLst xmlns:a="http://schemas.openxmlformats.org/drawingml/2006/main" xmlns:r="http://schemas.openxmlformats.org/officeDocument/2006/relationships" xmlns:p="http://schemas.openxmlformats.org/presentationml/2006/main">
  <p:tag name="{FUSIONTAGSHAPEID}" val="NotesShape_94"/>
</p:tagLst>
</file>

<file path=ppt/tags/tag114.xml><?xml version="1.0" encoding="utf-8"?>
<p:tagLst xmlns:a="http://schemas.openxmlformats.org/drawingml/2006/main" xmlns:r="http://schemas.openxmlformats.org/officeDocument/2006/relationships" xmlns:p="http://schemas.openxmlformats.org/presentationml/2006/main">
  <p:tag name="{FUSIONTAGSHAPEID}" val="NotesShape_95"/>
</p:tagLst>
</file>

<file path=ppt/tags/tag115.xml><?xml version="1.0" encoding="utf-8"?>
<p:tagLst xmlns:a="http://schemas.openxmlformats.org/drawingml/2006/main" xmlns:r="http://schemas.openxmlformats.org/officeDocument/2006/relationships" xmlns:p="http://schemas.openxmlformats.org/presentationml/2006/main">
  <p:tag name="{FUSIONTAGSLIDEMAPPINGINFO}" val="{(SlideShape_96,1,1,[&lt;1,1,1,1,0&gt;])(SlideShape_98,4,4,[&lt;1,1,1,1,0&gt;&lt;2,2,2,2,0&gt;&lt;3,3,3,3,0&gt;&lt;4,4,4,4,0&gt;])}"/>
</p:tagLst>
</file>

<file path=ppt/tags/tag116.xml><?xml version="1.0" encoding="utf-8"?>
<p:tagLst xmlns:a="http://schemas.openxmlformats.org/drawingml/2006/main" xmlns:r="http://schemas.openxmlformats.org/officeDocument/2006/relationships" xmlns:p="http://schemas.openxmlformats.org/presentationml/2006/main">
  <p:tag name="{FUSIONTAGSHAPEID}" val="SlideShape_96"/>
  <p:tag name="NUM" val="1"/>
</p:tagLst>
</file>

<file path=ppt/tags/tag117.xml><?xml version="1.0" encoding="utf-8"?>
<p:tagLst xmlns:a="http://schemas.openxmlformats.org/drawingml/2006/main" xmlns:r="http://schemas.openxmlformats.org/officeDocument/2006/relationships" xmlns:p="http://schemas.openxmlformats.org/presentationml/2006/main">
  <p:tag name="{FUSIONTAGSHAPEID}" val="SlideShape_97"/>
  <p:tag name="NUM" val="2"/>
</p:tagLst>
</file>

<file path=ppt/tags/tag118.xml><?xml version="1.0" encoding="utf-8"?>
<p:tagLst xmlns:a="http://schemas.openxmlformats.org/drawingml/2006/main" xmlns:r="http://schemas.openxmlformats.org/officeDocument/2006/relationships" xmlns:p="http://schemas.openxmlformats.org/presentationml/2006/main">
  <p:tag name="{FUSIONTAGSHAPEID}" val="SlideShape_98"/>
  <p:tag name="NUM" val="3"/>
</p:tagLst>
</file>

<file path=ppt/tags/tag119.xml><?xml version="1.0" encoding="utf-8"?>
<p:tagLst xmlns:a="http://schemas.openxmlformats.org/drawingml/2006/main" xmlns:r="http://schemas.openxmlformats.org/officeDocument/2006/relationships" xmlns:p="http://schemas.openxmlformats.org/presentationml/2006/main">
  <p:tag name="{FUSIONTAGSHAPEID}" val="NotesShape_99"/>
</p:tagLst>
</file>

<file path=ppt/tags/tag12.xml><?xml version="1.0" encoding="utf-8"?>
<p:tagLst xmlns:a="http://schemas.openxmlformats.org/drawingml/2006/main" xmlns:r="http://schemas.openxmlformats.org/officeDocument/2006/relationships" xmlns:p="http://schemas.openxmlformats.org/presentationml/2006/main">
  <p:tag name="{FUSIONTAGSHAPEID}" val="NotesShape_9"/>
</p:tagLst>
</file>

<file path=ppt/tags/tag120.xml><?xml version="1.0" encoding="utf-8"?>
<p:tagLst xmlns:a="http://schemas.openxmlformats.org/drawingml/2006/main" xmlns:r="http://schemas.openxmlformats.org/officeDocument/2006/relationships" xmlns:p="http://schemas.openxmlformats.org/presentationml/2006/main">
  <p:tag name="{FUSIONTAGSHAPEID}" val="NotesShape_100"/>
</p:tagLst>
</file>

<file path=ppt/tags/tag121.xml><?xml version="1.0" encoding="utf-8"?>
<p:tagLst xmlns:a="http://schemas.openxmlformats.org/drawingml/2006/main" xmlns:r="http://schemas.openxmlformats.org/officeDocument/2006/relationships" xmlns:p="http://schemas.openxmlformats.org/presentationml/2006/main">
  <p:tag name="{FUSIONTAGSHAPEID}" val="NotesShape_101"/>
</p:tagLst>
</file>

<file path=ppt/tags/tag122.xml><?xml version="1.0" encoding="utf-8"?>
<p:tagLst xmlns:a="http://schemas.openxmlformats.org/drawingml/2006/main" xmlns:r="http://schemas.openxmlformats.org/officeDocument/2006/relationships" xmlns:p="http://schemas.openxmlformats.org/presentationml/2006/main">
  <p:tag name="{FUSIONTAGSLIDEMAPPINGINFO}" val="{(SlideShape_102,1,1,[&lt;1,1,1,1,0&gt;])(SlideShape_104,4,4,[&lt;1,1,1,1,0&gt;&lt;2,2,2,2,0&gt;&lt;3,3,3,3,0&gt;&lt;4,4,4,4,0&gt;])}"/>
</p:tagLst>
</file>

<file path=ppt/tags/tag123.xml><?xml version="1.0" encoding="utf-8"?>
<p:tagLst xmlns:a="http://schemas.openxmlformats.org/drawingml/2006/main" xmlns:r="http://schemas.openxmlformats.org/officeDocument/2006/relationships" xmlns:p="http://schemas.openxmlformats.org/presentationml/2006/main">
  <p:tag name="{FUSIONTAGSHAPEID}" val="SlideShape_102"/>
  <p:tag name="NUM" val="1"/>
</p:tagLst>
</file>

<file path=ppt/tags/tag124.xml><?xml version="1.0" encoding="utf-8"?>
<p:tagLst xmlns:a="http://schemas.openxmlformats.org/drawingml/2006/main" xmlns:r="http://schemas.openxmlformats.org/officeDocument/2006/relationships" xmlns:p="http://schemas.openxmlformats.org/presentationml/2006/main">
  <p:tag name="{FUSIONTAGSHAPEID}" val="SlideShape_103"/>
  <p:tag name="NUM" val="2"/>
</p:tagLst>
</file>

<file path=ppt/tags/tag125.xml><?xml version="1.0" encoding="utf-8"?>
<p:tagLst xmlns:a="http://schemas.openxmlformats.org/drawingml/2006/main" xmlns:r="http://schemas.openxmlformats.org/officeDocument/2006/relationships" xmlns:p="http://schemas.openxmlformats.org/presentationml/2006/main">
  <p:tag name="{FUSIONTAGSHAPEID}" val="SlideShape_104"/>
  <p:tag name="NUM" val="3"/>
</p:tagLst>
</file>

<file path=ppt/tags/tag126.xml><?xml version="1.0" encoding="utf-8"?>
<p:tagLst xmlns:a="http://schemas.openxmlformats.org/drawingml/2006/main" xmlns:r="http://schemas.openxmlformats.org/officeDocument/2006/relationships" xmlns:p="http://schemas.openxmlformats.org/presentationml/2006/main">
  <p:tag name="{FUSIONTAGSHAPEID}" val="NotesShape_105"/>
</p:tagLst>
</file>

<file path=ppt/tags/tag127.xml><?xml version="1.0" encoding="utf-8"?>
<p:tagLst xmlns:a="http://schemas.openxmlformats.org/drawingml/2006/main" xmlns:r="http://schemas.openxmlformats.org/officeDocument/2006/relationships" xmlns:p="http://schemas.openxmlformats.org/presentationml/2006/main">
  <p:tag name="{FUSIONTAGSHAPEID}" val="NotesShape_106"/>
</p:tagLst>
</file>

<file path=ppt/tags/tag128.xml><?xml version="1.0" encoding="utf-8"?>
<p:tagLst xmlns:a="http://schemas.openxmlformats.org/drawingml/2006/main" xmlns:r="http://schemas.openxmlformats.org/officeDocument/2006/relationships" xmlns:p="http://schemas.openxmlformats.org/presentationml/2006/main">
  <p:tag name="{FUSIONTAGSHAPEID}" val="NotesShape_107"/>
</p:tagLst>
</file>

<file path=ppt/tags/tag129.xml><?xml version="1.0" encoding="utf-8"?>
<p:tagLst xmlns:a="http://schemas.openxmlformats.org/drawingml/2006/main" xmlns:r="http://schemas.openxmlformats.org/officeDocument/2006/relationships" xmlns:p="http://schemas.openxmlformats.org/presentationml/2006/main">
  <p:tag name="{FUSIONTAGSHAPEID}" val="SlideShape_109"/>
  <p:tag name="NUM" val="2"/>
</p:tagLst>
</file>

<file path=ppt/tags/tag13.xml><?xml version="1.0" encoding="utf-8"?>
<p:tagLst xmlns:a="http://schemas.openxmlformats.org/drawingml/2006/main" xmlns:r="http://schemas.openxmlformats.org/officeDocument/2006/relationships" xmlns:p="http://schemas.openxmlformats.org/presentationml/2006/main">
  <p:tag name="{FUSIONTAGSHAPEID}" val="NotesShape_10"/>
</p:tagLst>
</file>

<file path=ppt/tags/tag130.xml><?xml version="1.0" encoding="utf-8"?>
<p:tagLst xmlns:a="http://schemas.openxmlformats.org/drawingml/2006/main" xmlns:r="http://schemas.openxmlformats.org/officeDocument/2006/relationships" xmlns:p="http://schemas.openxmlformats.org/presentationml/2006/main">
  <p:tag name="{FUSIONTAGSHAPEID}" val="SlideShape_110"/>
  <p:tag name="NUM" val="3"/>
</p:tagLst>
</file>

<file path=ppt/tags/tag131.xml><?xml version="1.0" encoding="utf-8"?>
<p:tagLst xmlns:a="http://schemas.openxmlformats.org/drawingml/2006/main" xmlns:r="http://schemas.openxmlformats.org/officeDocument/2006/relationships" xmlns:p="http://schemas.openxmlformats.org/presentationml/2006/main">
  <p:tag name="{FUSIONTAGSLIDEMAPPINGINFO}" val="{(SlideShape_108,1,1,[&lt;1,1,1,1,0&gt;])(SlideShape_110,6,6,[&lt;1,1,1,1,0&gt;&lt;2,2,2,2,0&gt;&lt;3,3,3,3,0&gt;&lt;4,4,4,4,0&gt;&lt;5,5,5,5,0&gt;&lt;6,6,6,6,0&gt;])}"/>
</p:tagLst>
</file>

<file path=ppt/tags/tag132.xml><?xml version="1.0" encoding="utf-8"?>
<p:tagLst xmlns:a="http://schemas.openxmlformats.org/drawingml/2006/main" xmlns:r="http://schemas.openxmlformats.org/officeDocument/2006/relationships" xmlns:p="http://schemas.openxmlformats.org/presentationml/2006/main">
  <p:tag name="{FUSIONTAGSHAPEID}" val="SlideShape_108"/>
  <p:tag name="NUM" val="1"/>
</p:tagLst>
</file>

<file path=ppt/tags/tag133.xml><?xml version="1.0" encoding="utf-8"?>
<p:tagLst xmlns:a="http://schemas.openxmlformats.org/drawingml/2006/main" xmlns:r="http://schemas.openxmlformats.org/officeDocument/2006/relationships" xmlns:p="http://schemas.openxmlformats.org/presentationml/2006/main">
  <p:tag name="{FUSIONTAGSHAPEID}" val="SlideShape_109"/>
  <p:tag name="NUM" val="2"/>
</p:tagLst>
</file>

<file path=ppt/tags/tag134.xml><?xml version="1.0" encoding="utf-8"?>
<p:tagLst xmlns:a="http://schemas.openxmlformats.org/drawingml/2006/main" xmlns:r="http://schemas.openxmlformats.org/officeDocument/2006/relationships" xmlns:p="http://schemas.openxmlformats.org/presentationml/2006/main">
  <p:tag name="{FUSIONTAGSHAPEID}" val="SlideShape_110"/>
  <p:tag name="NUM" val="3"/>
</p:tagLst>
</file>

<file path=ppt/tags/tag135.xml><?xml version="1.0" encoding="utf-8"?>
<p:tagLst xmlns:a="http://schemas.openxmlformats.org/drawingml/2006/main" xmlns:r="http://schemas.openxmlformats.org/officeDocument/2006/relationships" xmlns:p="http://schemas.openxmlformats.org/presentationml/2006/main">
  <p:tag name="{FUSIONTAGSHAPEID}" val="NotesShape_111"/>
</p:tagLst>
</file>

<file path=ppt/tags/tag136.xml><?xml version="1.0" encoding="utf-8"?>
<p:tagLst xmlns:a="http://schemas.openxmlformats.org/drawingml/2006/main" xmlns:r="http://schemas.openxmlformats.org/officeDocument/2006/relationships" xmlns:p="http://schemas.openxmlformats.org/presentationml/2006/main">
  <p:tag name="{FUSIONTAGSHAPEID}" val="NotesShape_112"/>
</p:tagLst>
</file>

<file path=ppt/tags/tag137.xml><?xml version="1.0" encoding="utf-8"?>
<p:tagLst xmlns:a="http://schemas.openxmlformats.org/drawingml/2006/main" xmlns:r="http://schemas.openxmlformats.org/officeDocument/2006/relationships" xmlns:p="http://schemas.openxmlformats.org/presentationml/2006/main">
  <p:tag name="{FUSIONTAGSHAPEID}" val="NotesShape_113"/>
</p:tagLst>
</file>

<file path=ppt/tags/tag138.xml><?xml version="1.0" encoding="utf-8"?>
<p:tagLst xmlns:a="http://schemas.openxmlformats.org/drawingml/2006/main" xmlns:r="http://schemas.openxmlformats.org/officeDocument/2006/relationships" xmlns:p="http://schemas.openxmlformats.org/presentationml/2006/main">
  <p:tag name="{FUSIONTAGSLIDEMAPPINGINFO}" val="{(SlideShape_114,1,1,[&lt;1,1,1,1,0&gt;])(SlideShape_116,5,5,[&lt;1,1,1,1,0&gt;&lt;2,2,2,2,0&gt;&lt;3,3,3,3,0&gt;&lt;4,4,4,4,0&gt;&lt;5,5,5,5,0&gt;])}"/>
</p:tagLst>
</file>

<file path=ppt/tags/tag139.xml><?xml version="1.0" encoding="utf-8"?>
<p:tagLst xmlns:a="http://schemas.openxmlformats.org/drawingml/2006/main" xmlns:r="http://schemas.openxmlformats.org/officeDocument/2006/relationships" xmlns:p="http://schemas.openxmlformats.org/presentationml/2006/main">
  <p:tag name="{FUSIONTAGSHAPEID}" val="SlideShape_114"/>
  <p:tag name="NUM" val="1"/>
</p:tagLst>
</file>

<file path=ppt/tags/tag14.xml><?xml version="1.0" encoding="utf-8"?>
<p:tagLst xmlns:a="http://schemas.openxmlformats.org/drawingml/2006/main" xmlns:r="http://schemas.openxmlformats.org/officeDocument/2006/relationships" xmlns:p="http://schemas.openxmlformats.org/presentationml/2006/main">
  <p:tag name="{FUSIONTAGSLIDEMAPPINGINFO}" val="{(SlideShape_12,1,1,[&lt;1,1,1,1,100&gt;])(SlideShape_14,2,2,[&lt;1,1,1,1,100&gt;&lt;2,2,2,2,100&gt;])}"/>
</p:tagLst>
</file>

<file path=ppt/tags/tag140.xml><?xml version="1.0" encoding="utf-8"?>
<p:tagLst xmlns:a="http://schemas.openxmlformats.org/drawingml/2006/main" xmlns:r="http://schemas.openxmlformats.org/officeDocument/2006/relationships" xmlns:p="http://schemas.openxmlformats.org/presentationml/2006/main">
  <p:tag name="{FUSIONTAGSHAPEID}" val="SlideShape_115"/>
  <p:tag name="NUM" val="2"/>
</p:tagLst>
</file>

<file path=ppt/tags/tag141.xml><?xml version="1.0" encoding="utf-8"?>
<p:tagLst xmlns:a="http://schemas.openxmlformats.org/drawingml/2006/main" xmlns:r="http://schemas.openxmlformats.org/officeDocument/2006/relationships" xmlns:p="http://schemas.openxmlformats.org/presentationml/2006/main">
  <p:tag name="{FUSIONTAGSHAPEID}" val="SlideShape_116"/>
  <p:tag name="NUM" val="3"/>
</p:tagLst>
</file>

<file path=ppt/tags/tag142.xml><?xml version="1.0" encoding="utf-8"?>
<p:tagLst xmlns:a="http://schemas.openxmlformats.org/drawingml/2006/main" xmlns:r="http://schemas.openxmlformats.org/officeDocument/2006/relationships" xmlns:p="http://schemas.openxmlformats.org/presentationml/2006/main">
  <p:tag name="{FUSIONTAGSHAPEID}" val="NotesShape_117"/>
</p:tagLst>
</file>

<file path=ppt/tags/tag143.xml><?xml version="1.0" encoding="utf-8"?>
<p:tagLst xmlns:a="http://schemas.openxmlformats.org/drawingml/2006/main" xmlns:r="http://schemas.openxmlformats.org/officeDocument/2006/relationships" xmlns:p="http://schemas.openxmlformats.org/presentationml/2006/main">
  <p:tag name="{FUSIONTAGSHAPEID}" val="NotesShape_118"/>
</p:tagLst>
</file>

<file path=ppt/tags/tag144.xml><?xml version="1.0" encoding="utf-8"?>
<p:tagLst xmlns:a="http://schemas.openxmlformats.org/drawingml/2006/main" xmlns:r="http://schemas.openxmlformats.org/officeDocument/2006/relationships" xmlns:p="http://schemas.openxmlformats.org/presentationml/2006/main">
  <p:tag name="{FUSIONTAGSHAPEID}" val="NotesShape_119"/>
</p:tagLst>
</file>

<file path=ppt/tags/tag145.xml><?xml version="1.0" encoding="utf-8"?>
<p:tagLst xmlns:a="http://schemas.openxmlformats.org/drawingml/2006/main" xmlns:r="http://schemas.openxmlformats.org/officeDocument/2006/relationships" xmlns:p="http://schemas.openxmlformats.org/presentationml/2006/main">
  <p:tag name="{FUSIONTAGSLIDEMAPPINGINFO}" val="{(SlideShape_120,1,1,[&lt;1,1,1,1,0&gt;])(SlideShape_122,4,4,[&lt;1,1,1,1,0&gt;&lt;2,2,2,2,0&gt;&lt;3,3,3,3,0&gt;&lt;4,4,4,4,0&gt;])}"/>
</p:tagLst>
</file>

<file path=ppt/tags/tag146.xml><?xml version="1.0" encoding="utf-8"?>
<p:tagLst xmlns:a="http://schemas.openxmlformats.org/drawingml/2006/main" xmlns:r="http://schemas.openxmlformats.org/officeDocument/2006/relationships" xmlns:p="http://schemas.openxmlformats.org/presentationml/2006/main">
  <p:tag name="{FUSIONTAGSHAPEID}" val="SlideShape_120"/>
  <p:tag name="NUM" val="1"/>
</p:tagLst>
</file>

<file path=ppt/tags/tag147.xml><?xml version="1.0" encoding="utf-8"?>
<p:tagLst xmlns:a="http://schemas.openxmlformats.org/drawingml/2006/main" xmlns:r="http://schemas.openxmlformats.org/officeDocument/2006/relationships" xmlns:p="http://schemas.openxmlformats.org/presentationml/2006/main">
  <p:tag name="{FUSIONTAGSHAPEID}" val="SlideShape_121"/>
  <p:tag name="NUM" val="2"/>
</p:tagLst>
</file>

<file path=ppt/tags/tag148.xml><?xml version="1.0" encoding="utf-8"?>
<p:tagLst xmlns:a="http://schemas.openxmlformats.org/drawingml/2006/main" xmlns:r="http://schemas.openxmlformats.org/officeDocument/2006/relationships" xmlns:p="http://schemas.openxmlformats.org/presentationml/2006/main">
  <p:tag name="{FUSIONTAGSHAPEID}" val="SlideShape_122"/>
  <p:tag name="NUM" val="3"/>
</p:tagLst>
</file>

<file path=ppt/tags/tag149.xml><?xml version="1.0" encoding="utf-8"?>
<p:tagLst xmlns:a="http://schemas.openxmlformats.org/drawingml/2006/main" xmlns:r="http://schemas.openxmlformats.org/officeDocument/2006/relationships" xmlns:p="http://schemas.openxmlformats.org/presentationml/2006/main">
  <p:tag name="{FUSIONTAGSHAPEID}" val="NotesShape_123"/>
</p:tagLst>
</file>

<file path=ppt/tags/tag15.xml><?xml version="1.0" encoding="utf-8"?>
<p:tagLst xmlns:a="http://schemas.openxmlformats.org/drawingml/2006/main" xmlns:r="http://schemas.openxmlformats.org/officeDocument/2006/relationships" xmlns:p="http://schemas.openxmlformats.org/presentationml/2006/main">
  <p:tag name="{FUSIONTAGSHAPEID}" val="SlideShape_11"/>
  <p:tag name="NUM" val="1"/>
</p:tagLst>
</file>

<file path=ppt/tags/tag150.xml><?xml version="1.0" encoding="utf-8"?>
<p:tagLst xmlns:a="http://schemas.openxmlformats.org/drawingml/2006/main" xmlns:r="http://schemas.openxmlformats.org/officeDocument/2006/relationships" xmlns:p="http://schemas.openxmlformats.org/presentationml/2006/main">
  <p:tag name="{FUSIONTAGSHAPEID}" val="NotesShape_124"/>
</p:tagLst>
</file>

<file path=ppt/tags/tag151.xml><?xml version="1.0" encoding="utf-8"?>
<p:tagLst xmlns:a="http://schemas.openxmlformats.org/drawingml/2006/main" xmlns:r="http://schemas.openxmlformats.org/officeDocument/2006/relationships" xmlns:p="http://schemas.openxmlformats.org/presentationml/2006/main">
  <p:tag name="{FUSIONTAGSHAPEID}" val="NotesShape_125"/>
</p:tagLst>
</file>

<file path=ppt/tags/tag152.xml><?xml version="1.0" encoding="utf-8"?>
<p:tagLst xmlns:a="http://schemas.openxmlformats.org/drawingml/2006/main" xmlns:r="http://schemas.openxmlformats.org/officeDocument/2006/relationships" xmlns:p="http://schemas.openxmlformats.org/presentationml/2006/main">
  <p:tag name="{FUSIONTAGSLIDEMAPPINGINFO}" val="{(SlideShape_126,1,1,[&lt;1,1,1,1,0&gt;])(SlideShape_128,5,6,[&lt;1,1,1,1,0&gt;&lt;2,2,2,2,0&gt;&lt;3,3,3,3,0&gt;&lt;4,4,4,4,0&gt;&lt;5,5,5,6,0&gt;])}"/>
</p:tagLst>
</file>

<file path=ppt/tags/tag153.xml><?xml version="1.0" encoding="utf-8"?>
<p:tagLst xmlns:a="http://schemas.openxmlformats.org/drawingml/2006/main" xmlns:r="http://schemas.openxmlformats.org/officeDocument/2006/relationships" xmlns:p="http://schemas.openxmlformats.org/presentationml/2006/main">
  <p:tag name="{FUSIONTAGSHAPEID}" val="SlideShape_126"/>
  <p:tag name="NUM" val="1"/>
</p:tagLst>
</file>

<file path=ppt/tags/tag154.xml><?xml version="1.0" encoding="utf-8"?>
<p:tagLst xmlns:a="http://schemas.openxmlformats.org/drawingml/2006/main" xmlns:r="http://schemas.openxmlformats.org/officeDocument/2006/relationships" xmlns:p="http://schemas.openxmlformats.org/presentationml/2006/main">
  <p:tag name="{FUSIONTAGSHAPEID}" val="SlideShape_127"/>
  <p:tag name="NUM" val="2"/>
</p:tagLst>
</file>

<file path=ppt/tags/tag155.xml><?xml version="1.0" encoding="utf-8"?>
<p:tagLst xmlns:a="http://schemas.openxmlformats.org/drawingml/2006/main" xmlns:r="http://schemas.openxmlformats.org/officeDocument/2006/relationships" xmlns:p="http://schemas.openxmlformats.org/presentationml/2006/main">
  <p:tag name="{FUSIONTAGSHAPEID}" val="SlideShape_128"/>
  <p:tag name="NUM" val="3"/>
</p:tagLst>
</file>

<file path=ppt/tags/tag156.xml><?xml version="1.0" encoding="utf-8"?>
<p:tagLst xmlns:a="http://schemas.openxmlformats.org/drawingml/2006/main" xmlns:r="http://schemas.openxmlformats.org/officeDocument/2006/relationships" xmlns:p="http://schemas.openxmlformats.org/presentationml/2006/main">
  <p:tag name="{FUSIONTAGSHAPEID}" val="NotesShape_129"/>
</p:tagLst>
</file>

<file path=ppt/tags/tag157.xml><?xml version="1.0" encoding="utf-8"?>
<p:tagLst xmlns:a="http://schemas.openxmlformats.org/drawingml/2006/main" xmlns:r="http://schemas.openxmlformats.org/officeDocument/2006/relationships" xmlns:p="http://schemas.openxmlformats.org/presentationml/2006/main">
  <p:tag name="{FUSIONTAGSHAPEID}" val="NotesShape_130"/>
</p:tagLst>
</file>

<file path=ppt/tags/tag158.xml><?xml version="1.0" encoding="utf-8"?>
<p:tagLst xmlns:a="http://schemas.openxmlformats.org/drawingml/2006/main" xmlns:r="http://schemas.openxmlformats.org/officeDocument/2006/relationships" xmlns:p="http://schemas.openxmlformats.org/presentationml/2006/main">
  <p:tag name="{FUSIONTAGSHAPEID}" val="NotesShape_131"/>
</p:tagLst>
</file>

<file path=ppt/tags/tag159.xml><?xml version="1.0" encoding="utf-8"?>
<p:tagLst xmlns:a="http://schemas.openxmlformats.org/drawingml/2006/main" xmlns:r="http://schemas.openxmlformats.org/officeDocument/2006/relationships" xmlns:p="http://schemas.openxmlformats.org/presentationml/2006/main">
  <p:tag name="{FUSIONTAGSLIDEMAPPINGINFO}" val="{(SlideShape_132,2,2,[&lt;1,1,1,1,-1&gt;&lt;2,2,2,2,-1&gt;])(SlideShape_135,3,3,[&lt;1,1,1,1,100&gt;&lt;2,2,2,2,100&gt;&lt;3,3,3,3,0&gt;])}"/>
</p:tagLst>
</file>

<file path=ppt/tags/tag16.xml><?xml version="1.0" encoding="utf-8"?>
<p:tagLst xmlns:a="http://schemas.openxmlformats.org/drawingml/2006/main" xmlns:r="http://schemas.openxmlformats.org/officeDocument/2006/relationships" xmlns:p="http://schemas.openxmlformats.org/presentationml/2006/main">
  <p:tag name="{FUSIONTAGSHAPEID}" val="SlideShape_12"/>
  <p:tag name="NUM" val="2"/>
</p:tagLst>
</file>

<file path=ppt/tags/tag160.xml><?xml version="1.0" encoding="utf-8"?>
<p:tagLst xmlns:a="http://schemas.openxmlformats.org/drawingml/2006/main" xmlns:r="http://schemas.openxmlformats.org/officeDocument/2006/relationships" xmlns:p="http://schemas.openxmlformats.org/presentationml/2006/main">
  <p:tag name="{FUSIONTAGSHAPEID}" val="SlideShape_132"/>
  <p:tag name="NUM" val="1"/>
</p:tagLst>
</file>

<file path=ppt/tags/tag161.xml><?xml version="1.0" encoding="utf-8"?>
<p:tagLst xmlns:a="http://schemas.openxmlformats.org/drawingml/2006/main" xmlns:r="http://schemas.openxmlformats.org/officeDocument/2006/relationships" xmlns:p="http://schemas.openxmlformats.org/presentationml/2006/main">
  <p:tag name="{FUSIONTAGSHAPEID}" val="SlideShape_133"/>
  <p:tag name="NUM" val="2"/>
</p:tagLst>
</file>

<file path=ppt/tags/tag162.xml><?xml version="1.0" encoding="utf-8"?>
<p:tagLst xmlns:a="http://schemas.openxmlformats.org/drawingml/2006/main" xmlns:r="http://schemas.openxmlformats.org/officeDocument/2006/relationships" xmlns:p="http://schemas.openxmlformats.org/presentationml/2006/main">
  <p:tag name="{FUSIONTAGSHAPEID}" val="SlideShape_134"/>
  <p:tag name="NUM" val="3"/>
</p:tagLst>
</file>

<file path=ppt/tags/tag163.xml><?xml version="1.0" encoding="utf-8"?>
<p:tagLst xmlns:a="http://schemas.openxmlformats.org/drawingml/2006/main" xmlns:r="http://schemas.openxmlformats.org/officeDocument/2006/relationships" xmlns:p="http://schemas.openxmlformats.org/presentationml/2006/main">
  <p:tag name="{FUSIONTAGSHAPEID}" val="SlideShape_135"/>
  <p:tag name="NUM" val="4"/>
</p:tagLst>
</file>

<file path=ppt/tags/tag164.xml><?xml version="1.0" encoding="utf-8"?>
<p:tagLst xmlns:a="http://schemas.openxmlformats.org/drawingml/2006/main" xmlns:r="http://schemas.openxmlformats.org/officeDocument/2006/relationships" xmlns:p="http://schemas.openxmlformats.org/presentationml/2006/main">
  <p:tag name="{FUSIONTAGSHAPEID}" val="NotesShape_136"/>
</p:tagLst>
</file>

<file path=ppt/tags/tag165.xml><?xml version="1.0" encoding="utf-8"?>
<p:tagLst xmlns:a="http://schemas.openxmlformats.org/drawingml/2006/main" xmlns:r="http://schemas.openxmlformats.org/officeDocument/2006/relationships" xmlns:p="http://schemas.openxmlformats.org/presentationml/2006/main">
  <p:tag name="{FUSIONTAGSHAPEID}" val="NotesShape_137"/>
</p:tagLst>
</file>

<file path=ppt/tags/tag166.xml><?xml version="1.0" encoding="utf-8"?>
<p:tagLst xmlns:a="http://schemas.openxmlformats.org/drawingml/2006/main" xmlns:r="http://schemas.openxmlformats.org/officeDocument/2006/relationships" xmlns:p="http://schemas.openxmlformats.org/presentationml/2006/main">
  <p:tag name="{FUSIONTAGSHAPEID}" val="NotesShape_138"/>
</p:tagLst>
</file>

<file path=ppt/tags/tag167.xml><?xml version="1.0" encoding="utf-8"?>
<p:tagLst xmlns:a="http://schemas.openxmlformats.org/drawingml/2006/main" xmlns:r="http://schemas.openxmlformats.org/officeDocument/2006/relationships" xmlns:p="http://schemas.openxmlformats.org/presentationml/2006/main">
  <p:tag name="{FUSIONTAGSLIDEMAPPINGINFO}" val="{(SlideShape_132,2,2,[&lt;1,1,1,1,-1&gt;&lt;2,2,2,2,-1&gt;])(SlideShape_135,3,3,[&lt;1,1,1,1,100&gt;&lt;2,2,2,2,100&gt;&lt;3,3,3,3,0&gt;])}"/>
</p:tagLst>
</file>

<file path=ppt/tags/tag168.xml><?xml version="1.0" encoding="utf-8"?>
<p:tagLst xmlns:a="http://schemas.openxmlformats.org/drawingml/2006/main" xmlns:r="http://schemas.openxmlformats.org/officeDocument/2006/relationships" xmlns:p="http://schemas.openxmlformats.org/presentationml/2006/main">
  <p:tag name="{FUSIONTAGSHAPEID}" val="SlideShape_134"/>
  <p:tag name="NUM" val="3"/>
</p:tagLst>
</file>

<file path=ppt/tags/tag169.xml><?xml version="1.0" encoding="utf-8"?>
<p:tagLst xmlns:a="http://schemas.openxmlformats.org/drawingml/2006/main" xmlns:r="http://schemas.openxmlformats.org/officeDocument/2006/relationships" xmlns:p="http://schemas.openxmlformats.org/presentationml/2006/main">
  <p:tag name="{FUSIONTAGSHAPEID}" val="NotesShape_136"/>
</p:tagLst>
</file>

<file path=ppt/tags/tag17.xml><?xml version="1.0" encoding="utf-8"?>
<p:tagLst xmlns:a="http://schemas.openxmlformats.org/drawingml/2006/main" xmlns:r="http://schemas.openxmlformats.org/officeDocument/2006/relationships" xmlns:p="http://schemas.openxmlformats.org/presentationml/2006/main">
  <p:tag name="{FUSIONTAGSHAPEID}" val="SlideShape_13"/>
  <p:tag name="NUM" val="3"/>
</p:tagLst>
</file>

<file path=ppt/tags/tag170.xml><?xml version="1.0" encoding="utf-8"?>
<p:tagLst xmlns:a="http://schemas.openxmlformats.org/drawingml/2006/main" xmlns:r="http://schemas.openxmlformats.org/officeDocument/2006/relationships" xmlns:p="http://schemas.openxmlformats.org/presentationml/2006/main">
  <p:tag name="{FUSIONTAGSHAPEID}" val="NotesShape_137"/>
</p:tagLst>
</file>

<file path=ppt/tags/tag171.xml><?xml version="1.0" encoding="utf-8"?>
<p:tagLst xmlns:a="http://schemas.openxmlformats.org/drawingml/2006/main" xmlns:r="http://schemas.openxmlformats.org/officeDocument/2006/relationships" xmlns:p="http://schemas.openxmlformats.org/presentationml/2006/main">
  <p:tag name="{FUSIONTAGSHAPEID}" val="NotesShape_138"/>
</p:tagLst>
</file>

<file path=ppt/tags/tag172.xml><?xml version="1.0" encoding="utf-8"?>
<p:tagLst xmlns:a="http://schemas.openxmlformats.org/drawingml/2006/main" xmlns:r="http://schemas.openxmlformats.org/officeDocument/2006/relationships" xmlns:p="http://schemas.openxmlformats.org/presentationml/2006/main">
  <p:tag name="{FUSIONTAGSLIDEMAPPINGINFO}" val="{(SlideShape_132,2,2,[&lt;1,1,1,1,-1&gt;&lt;2,2,2,2,-1&gt;])(SlideShape_135,3,3,[&lt;1,1,1,1,100&gt;&lt;2,2,2,2,100&gt;&lt;3,3,3,3,0&gt;])}"/>
</p:tagLst>
</file>

<file path=ppt/tags/tag173.xml><?xml version="1.0" encoding="utf-8"?>
<p:tagLst xmlns:a="http://schemas.openxmlformats.org/drawingml/2006/main" xmlns:r="http://schemas.openxmlformats.org/officeDocument/2006/relationships" xmlns:p="http://schemas.openxmlformats.org/presentationml/2006/main">
  <p:tag name="{FUSIONTAGSHAPEID}" val="SlideShape_132"/>
  <p:tag name="NUM" val="1"/>
</p:tagLst>
</file>

<file path=ppt/tags/tag174.xml><?xml version="1.0" encoding="utf-8"?>
<p:tagLst xmlns:a="http://schemas.openxmlformats.org/drawingml/2006/main" xmlns:r="http://schemas.openxmlformats.org/officeDocument/2006/relationships" xmlns:p="http://schemas.openxmlformats.org/presentationml/2006/main">
  <p:tag name="{FUSIONTAGSHAPEID}" val="SlideShape_134"/>
  <p:tag name="NUM" val="3"/>
</p:tagLst>
</file>

<file path=ppt/tags/tag175.xml><?xml version="1.0" encoding="utf-8"?>
<p:tagLst xmlns:a="http://schemas.openxmlformats.org/drawingml/2006/main" xmlns:r="http://schemas.openxmlformats.org/officeDocument/2006/relationships" xmlns:p="http://schemas.openxmlformats.org/presentationml/2006/main">
  <p:tag name="{FUSIONTAGSHAPEID}" val="NotesShape_136"/>
</p:tagLst>
</file>

<file path=ppt/tags/tag176.xml><?xml version="1.0" encoding="utf-8"?>
<p:tagLst xmlns:a="http://schemas.openxmlformats.org/drawingml/2006/main" xmlns:r="http://schemas.openxmlformats.org/officeDocument/2006/relationships" xmlns:p="http://schemas.openxmlformats.org/presentationml/2006/main">
  <p:tag name="{FUSIONTAGSHAPEID}" val="NotesShape_137"/>
</p:tagLst>
</file>

<file path=ppt/tags/tag177.xml><?xml version="1.0" encoding="utf-8"?>
<p:tagLst xmlns:a="http://schemas.openxmlformats.org/drawingml/2006/main" xmlns:r="http://schemas.openxmlformats.org/officeDocument/2006/relationships" xmlns:p="http://schemas.openxmlformats.org/presentationml/2006/main">
  <p:tag name="{FUSIONTAGSHAPEID}" val="NotesShape_138"/>
</p:tagLst>
</file>

<file path=ppt/tags/tag178.xml><?xml version="1.0" encoding="utf-8"?>
<p:tagLst xmlns:a="http://schemas.openxmlformats.org/drawingml/2006/main" xmlns:r="http://schemas.openxmlformats.org/officeDocument/2006/relationships" xmlns:p="http://schemas.openxmlformats.org/presentationml/2006/main">
  <p:tag name="{FUSIONTAGSHAPEID}" val="SlideShape_139"/>
  <p:tag name="NUM" val="1"/>
</p:tagLst>
</file>

<file path=ppt/tags/tag179.xml><?xml version="1.0" encoding="utf-8"?>
<p:tagLst xmlns:a="http://schemas.openxmlformats.org/drawingml/2006/main" xmlns:r="http://schemas.openxmlformats.org/officeDocument/2006/relationships" xmlns:p="http://schemas.openxmlformats.org/presentationml/2006/main">
  <p:tag name="{FUSIONTAGSHAPEID}" val="NotesShape_140"/>
</p:tagLst>
</file>

<file path=ppt/tags/tag18.xml><?xml version="1.0" encoding="utf-8"?>
<p:tagLst xmlns:a="http://schemas.openxmlformats.org/drawingml/2006/main" xmlns:r="http://schemas.openxmlformats.org/officeDocument/2006/relationships" xmlns:p="http://schemas.openxmlformats.org/presentationml/2006/main">
  <p:tag name="{FUSIONTAGSHAPEID}" val="SlideShape_14"/>
  <p:tag name="NUM" val="4"/>
</p:tagLst>
</file>

<file path=ppt/tags/tag180.xml><?xml version="1.0" encoding="utf-8"?>
<p:tagLst xmlns:a="http://schemas.openxmlformats.org/drawingml/2006/main" xmlns:r="http://schemas.openxmlformats.org/officeDocument/2006/relationships" xmlns:p="http://schemas.openxmlformats.org/presentationml/2006/main">
  <p:tag name="{FUSIONTAGSHAPEID}" val="NotesShape_141"/>
</p:tagLst>
</file>

<file path=ppt/tags/tag181.xml><?xml version="1.0" encoding="utf-8"?>
<p:tagLst xmlns:a="http://schemas.openxmlformats.org/drawingml/2006/main" xmlns:r="http://schemas.openxmlformats.org/officeDocument/2006/relationships" xmlns:p="http://schemas.openxmlformats.org/presentationml/2006/main">
  <p:tag name="{FUSIONTAGSHAPEID}" val="NotesShape_142"/>
</p:tagLst>
</file>

<file path=ppt/tags/tag19.xml><?xml version="1.0" encoding="utf-8"?>
<p:tagLst xmlns:a="http://schemas.openxmlformats.org/drawingml/2006/main" xmlns:r="http://schemas.openxmlformats.org/officeDocument/2006/relationships" xmlns:p="http://schemas.openxmlformats.org/presentationml/2006/main">
  <p:tag name="{FUSIONTAGSHAPEID}" val="NotesShape_15"/>
</p:tagLst>
</file>

<file path=ppt/tags/tag2.xml><?xml version="1.0" encoding="utf-8"?>
<p:tagLst xmlns:a="http://schemas.openxmlformats.org/drawingml/2006/main" xmlns:r="http://schemas.openxmlformats.org/officeDocument/2006/relationships" xmlns:p="http://schemas.openxmlformats.org/presentationml/2006/main">
  <p:tag name="{FUSIONTAGSLIDEMAPPINGINFO}" val="{(SlideShape_2,1,1,[&lt;1,1,1,1,0&gt;])}"/>
</p:tagLst>
</file>

<file path=ppt/tags/tag20.xml><?xml version="1.0" encoding="utf-8"?>
<p:tagLst xmlns:a="http://schemas.openxmlformats.org/drawingml/2006/main" xmlns:r="http://schemas.openxmlformats.org/officeDocument/2006/relationships" xmlns:p="http://schemas.openxmlformats.org/presentationml/2006/main">
  <p:tag name="{FUSIONTAGSHAPEID}" val="NotesShape_16"/>
</p:tagLst>
</file>

<file path=ppt/tags/tag21.xml><?xml version="1.0" encoding="utf-8"?>
<p:tagLst xmlns:a="http://schemas.openxmlformats.org/drawingml/2006/main" xmlns:r="http://schemas.openxmlformats.org/officeDocument/2006/relationships" xmlns:p="http://schemas.openxmlformats.org/presentationml/2006/main">
  <p:tag name="{FUSIONTAGSHAPEID}" val="NotesShape_17"/>
</p:tagLst>
</file>

<file path=ppt/tags/tag22.xml><?xml version="1.0" encoding="utf-8"?>
<p:tagLst xmlns:a="http://schemas.openxmlformats.org/drawingml/2006/main" xmlns:r="http://schemas.openxmlformats.org/officeDocument/2006/relationships" xmlns:p="http://schemas.openxmlformats.org/presentationml/2006/main">
  <p:tag name="{FUSIONTAGSLIDEMAPPINGINFO}" val="{(SlideShape_18,1,1,[&lt;1,1,1,1,0&gt;])(SlideShape_22,7,7,[&lt;1,1,1,1,100&gt;&lt;2,2,2,2,0&gt;&lt;3,3,3,3,0&gt;&lt;4,4,4,4,0&gt;&lt;5,5,5,5,0&gt;&lt;6,6,6,6,0&gt;&lt;7,7,7,7,0&gt;])}"/>
</p:tagLst>
</file>

<file path=ppt/tags/tag23.xml><?xml version="1.0" encoding="utf-8"?>
<p:tagLst xmlns:a="http://schemas.openxmlformats.org/drawingml/2006/main" xmlns:r="http://schemas.openxmlformats.org/officeDocument/2006/relationships" xmlns:p="http://schemas.openxmlformats.org/presentationml/2006/main">
  <p:tag name="{FUSIONTAGSHAPEID}" val="SlideShape_18"/>
  <p:tag name="NUM" val="1"/>
</p:tagLst>
</file>

<file path=ppt/tags/tag24.xml><?xml version="1.0" encoding="utf-8"?>
<p:tagLst xmlns:a="http://schemas.openxmlformats.org/drawingml/2006/main" xmlns:r="http://schemas.openxmlformats.org/officeDocument/2006/relationships" xmlns:p="http://schemas.openxmlformats.org/presentationml/2006/main">
  <p:tag name="{FUSIONTAGSHAPEID}" val="SlideShape_19"/>
  <p:tag name="NUM" val="2"/>
</p:tagLst>
</file>

<file path=ppt/tags/tag25.xml><?xml version="1.0" encoding="utf-8"?>
<p:tagLst xmlns:a="http://schemas.openxmlformats.org/drawingml/2006/main" xmlns:r="http://schemas.openxmlformats.org/officeDocument/2006/relationships" xmlns:p="http://schemas.openxmlformats.org/presentationml/2006/main">
  <p:tag name="{FUSIONTAGSHAPEID}" val="SlideShape_20"/>
  <p:tag name="NUM" val="3"/>
</p:tagLst>
</file>

<file path=ppt/tags/tag26.xml><?xml version="1.0" encoding="utf-8"?>
<p:tagLst xmlns:a="http://schemas.openxmlformats.org/drawingml/2006/main" xmlns:r="http://schemas.openxmlformats.org/officeDocument/2006/relationships" xmlns:p="http://schemas.openxmlformats.org/presentationml/2006/main">
  <p:tag name="{FUSIONTAGSHAPEID}" val="SlideShape_21"/>
  <p:tag name="NUM" val="4"/>
</p:tagLst>
</file>

<file path=ppt/tags/tag27.xml><?xml version="1.0" encoding="utf-8"?>
<p:tagLst xmlns:a="http://schemas.openxmlformats.org/drawingml/2006/main" xmlns:r="http://schemas.openxmlformats.org/officeDocument/2006/relationships" xmlns:p="http://schemas.openxmlformats.org/presentationml/2006/main">
  <p:tag name="{FUSIONTAGSHAPEID}" val="SlideShape_22"/>
  <p:tag name="NUM" val="5"/>
</p:tagLst>
</file>

<file path=ppt/tags/tag28.xml><?xml version="1.0" encoding="utf-8"?>
<p:tagLst xmlns:a="http://schemas.openxmlformats.org/drawingml/2006/main" xmlns:r="http://schemas.openxmlformats.org/officeDocument/2006/relationships" xmlns:p="http://schemas.openxmlformats.org/presentationml/2006/main">
  <p:tag name="{FUSIONTAGSHAPEID}" val="NotesShape_23"/>
</p:tagLst>
</file>

<file path=ppt/tags/tag29.xml><?xml version="1.0" encoding="utf-8"?>
<p:tagLst xmlns:a="http://schemas.openxmlformats.org/drawingml/2006/main" xmlns:r="http://schemas.openxmlformats.org/officeDocument/2006/relationships" xmlns:p="http://schemas.openxmlformats.org/presentationml/2006/main">
  <p:tag name="{FUSIONTAGSHAPEID}" val="NotesShape_24"/>
</p:tagLst>
</file>

<file path=ppt/tags/tag3.xml><?xml version="1.0" encoding="utf-8"?>
<p:tagLst xmlns:a="http://schemas.openxmlformats.org/drawingml/2006/main" xmlns:r="http://schemas.openxmlformats.org/officeDocument/2006/relationships" xmlns:p="http://schemas.openxmlformats.org/presentationml/2006/main">
  <p:tag name="{FUSIONTAGSHAPEID}" val="SlideShape_1"/>
  <p:tag name="NUM" val="1"/>
</p:tagLst>
</file>

<file path=ppt/tags/tag30.xml><?xml version="1.0" encoding="utf-8"?>
<p:tagLst xmlns:a="http://schemas.openxmlformats.org/drawingml/2006/main" xmlns:r="http://schemas.openxmlformats.org/officeDocument/2006/relationships" xmlns:p="http://schemas.openxmlformats.org/presentationml/2006/main">
  <p:tag name="{FUSIONTAGSHAPEID}" val="NotesShape_25"/>
</p:tagLst>
</file>

<file path=ppt/tags/tag31.xml><?xml version="1.0" encoding="utf-8"?>
<p:tagLst xmlns:a="http://schemas.openxmlformats.org/drawingml/2006/main" xmlns:r="http://schemas.openxmlformats.org/officeDocument/2006/relationships" xmlns:p="http://schemas.openxmlformats.org/presentationml/2006/main">
  <p:tag name="{FUSIONTAGSHAPEID}" val="SlideShape_19"/>
  <p:tag name="NUM" val="2"/>
</p:tagLst>
</file>

<file path=ppt/tags/tag32.xml><?xml version="1.0" encoding="utf-8"?>
<p:tagLst xmlns:a="http://schemas.openxmlformats.org/drawingml/2006/main" xmlns:r="http://schemas.openxmlformats.org/officeDocument/2006/relationships" xmlns:p="http://schemas.openxmlformats.org/presentationml/2006/main">
  <p:tag name="{FUSIONTAGSHAPEID}" val="SlideShape_22"/>
  <p:tag name="NUM" val="5"/>
</p:tagLst>
</file>

<file path=ppt/tags/tag33.xml><?xml version="1.0" encoding="utf-8"?>
<p:tagLst xmlns:a="http://schemas.openxmlformats.org/drawingml/2006/main" xmlns:r="http://schemas.openxmlformats.org/officeDocument/2006/relationships" xmlns:p="http://schemas.openxmlformats.org/presentationml/2006/main">
  <p:tag name="{FUSIONTAGSLIDEMAPPINGINFO}" val="{(SlideShape_26,1,1,[&lt;1,1,1,1,100&gt;])(SlideShape_28,8,8,[&lt;1,1,1,1,100&gt;&lt;2,2,2,2,0&gt;&lt;3,3,3,3,0&gt;&lt;4,4,4,4,0&gt;&lt;5,5,5,5,0&gt;&lt;6,6,6,6,0&gt;&lt;7,7,7,7,0&gt;&lt;8,8,8,8,0&gt;])}"/>
</p:tagLst>
</file>

<file path=ppt/tags/tag34.xml><?xml version="1.0" encoding="utf-8"?>
<p:tagLst xmlns:a="http://schemas.openxmlformats.org/drawingml/2006/main" xmlns:r="http://schemas.openxmlformats.org/officeDocument/2006/relationships" xmlns:p="http://schemas.openxmlformats.org/presentationml/2006/main">
  <p:tag name="{FUSIONTAGSHAPEID}" val="SlideShape_26"/>
  <p:tag name="NUM" val="1"/>
</p:tagLst>
</file>

<file path=ppt/tags/tag35.xml><?xml version="1.0" encoding="utf-8"?>
<p:tagLst xmlns:a="http://schemas.openxmlformats.org/drawingml/2006/main" xmlns:r="http://schemas.openxmlformats.org/officeDocument/2006/relationships" xmlns:p="http://schemas.openxmlformats.org/presentationml/2006/main">
  <p:tag name="{FUSIONTAGSHAPEID}" val="SlideShape_27"/>
  <p:tag name="NUM" val="2"/>
</p:tagLst>
</file>

<file path=ppt/tags/tag36.xml><?xml version="1.0" encoding="utf-8"?>
<p:tagLst xmlns:a="http://schemas.openxmlformats.org/drawingml/2006/main" xmlns:r="http://schemas.openxmlformats.org/officeDocument/2006/relationships" xmlns:p="http://schemas.openxmlformats.org/presentationml/2006/main">
  <p:tag name="{FUSIONTAGSHAPEID}" val="SlideShape_28"/>
  <p:tag name="NUM" val="3"/>
</p:tagLst>
</file>

<file path=ppt/tags/tag37.xml><?xml version="1.0" encoding="utf-8"?>
<p:tagLst xmlns:a="http://schemas.openxmlformats.org/drawingml/2006/main" xmlns:r="http://schemas.openxmlformats.org/officeDocument/2006/relationships" xmlns:p="http://schemas.openxmlformats.org/presentationml/2006/main">
  <p:tag name="{FUSIONTAGSHAPEID}" val="SlideShape_29"/>
  <p:tag name="NUM" val="4"/>
</p:tagLst>
</file>

<file path=ppt/tags/tag38.xml><?xml version="1.0" encoding="utf-8"?>
<p:tagLst xmlns:a="http://schemas.openxmlformats.org/drawingml/2006/main" xmlns:r="http://schemas.openxmlformats.org/officeDocument/2006/relationships" xmlns:p="http://schemas.openxmlformats.org/presentationml/2006/main">
  <p:tag name="{FUSIONTAGSHAPEID}" val="NotesShape_30"/>
</p:tagLst>
</file>

<file path=ppt/tags/tag39.xml><?xml version="1.0" encoding="utf-8"?>
<p:tagLst xmlns:a="http://schemas.openxmlformats.org/drawingml/2006/main" xmlns:r="http://schemas.openxmlformats.org/officeDocument/2006/relationships" xmlns:p="http://schemas.openxmlformats.org/presentationml/2006/main">
  <p:tag name="{FUSIONTAGSHAPEID}" val="NotesShape_31"/>
</p:tagLst>
</file>

<file path=ppt/tags/tag4.xml><?xml version="1.0" encoding="utf-8"?>
<p:tagLst xmlns:a="http://schemas.openxmlformats.org/drawingml/2006/main" xmlns:r="http://schemas.openxmlformats.org/officeDocument/2006/relationships" xmlns:p="http://schemas.openxmlformats.org/presentationml/2006/main">
  <p:tag name="{FUSIONTAGSHAPEID}" val="SlideShape_2"/>
  <p:tag name="NUM" val="2"/>
</p:tagLst>
</file>

<file path=ppt/tags/tag40.xml><?xml version="1.0" encoding="utf-8"?>
<p:tagLst xmlns:a="http://schemas.openxmlformats.org/drawingml/2006/main" xmlns:r="http://schemas.openxmlformats.org/officeDocument/2006/relationships" xmlns:p="http://schemas.openxmlformats.org/presentationml/2006/main">
  <p:tag name="{FUSIONTAGSHAPEID}" val="NotesShape_32"/>
</p:tagLst>
</file>

<file path=ppt/tags/tag41.xml><?xml version="1.0" encoding="utf-8"?>
<p:tagLst xmlns:a="http://schemas.openxmlformats.org/drawingml/2006/main" xmlns:r="http://schemas.openxmlformats.org/officeDocument/2006/relationships" xmlns:p="http://schemas.openxmlformats.org/presentationml/2006/main">
  <p:tag name="{FUSIONTAGSHAPEID}" val="SlideShape_27"/>
  <p:tag name="NUM" val="2"/>
</p:tagLst>
</file>

<file path=ppt/tags/tag42.xml><?xml version="1.0" encoding="utf-8"?>
<p:tagLst xmlns:a="http://schemas.openxmlformats.org/drawingml/2006/main" xmlns:r="http://schemas.openxmlformats.org/officeDocument/2006/relationships" xmlns:p="http://schemas.openxmlformats.org/presentationml/2006/main">
  <p:tag name="{FUSIONTAGSHAPEID}" val="SlideShape_28"/>
  <p:tag name="NUM" val="3"/>
</p:tagLst>
</file>

<file path=ppt/tags/tag43.xml><?xml version="1.0" encoding="utf-8"?>
<p:tagLst xmlns:a="http://schemas.openxmlformats.org/drawingml/2006/main" xmlns:r="http://schemas.openxmlformats.org/officeDocument/2006/relationships" xmlns:p="http://schemas.openxmlformats.org/presentationml/2006/main">
  <p:tag name="{FUSIONTAGSLIDEMAPPINGINFO}" val="{(SlideShape_33,2,2,[&lt;1,2,1,2,100&gt;])(SlideShape_36,4,4,[&lt;1,1,1,1,0&gt;&lt;2,2,2,2,100&gt;&lt;3,3,3,3,100&gt;&lt;4,4,4,4,0&gt;])}"/>
</p:tagLst>
</file>

<file path=ppt/tags/tag44.xml><?xml version="1.0" encoding="utf-8"?>
<p:tagLst xmlns:a="http://schemas.openxmlformats.org/drawingml/2006/main" xmlns:r="http://schemas.openxmlformats.org/officeDocument/2006/relationships" xmlns:p="http://schemas.openxmlformats.org/presentationml/2006/main">
  <p:tag name="{FUSIONTAGSHAPEID}" val="SlideShape_33"/>
  <p:tag name="NUM" val="1"/>
</p:tagLst>
</file>

<file path=ppt/tags/tag45.xml><?xml version="1.0" encoding="utf-8"?>
<p:tagLst xmlns:a="http://schemas.openxmlformats.org/drawingml/2006/main" xmlns:r="http://schemas.openxmlformats.org/officeDocument/2006/relationships" xmlns:p="http://schemas.openxmlformats.org/presentationml/2006/main">
  <p:tag name="{FUSIONTAGSHAPEID}" val="SlideShape_34"/>
  <p:tag name="NUM" val="2"/>
</p:tagLst>
</file>

<file path=ppt/tags/tag46.xml><?xml version="1.0" encoding="utf-8"?>
<p:tagLst xmlns:a="http://schemas.openxmlformats.org/drawingml/2006/main" xmlns:r="http://schemas.openxmlformats.org/officeDocument/2006/relationships" xmlns:p="http://schemas.openxmlformats.org/presentationml/2006/main">
  <p:tag name="{FUSIONTAGSHAPEID}" val="SlideShape_35"/>
  <p:tag name="NUM" val="3"/>
</p:tagLst>
</file>

<file path=ppt/tags/tag47.xml><?xml version="1.0" encoding="utf-8"?>
<p:tagLst xmlns:a="http://schemas.openxmlformats.org/drawingml/2006/main" xmlns:r="http://schemas.openxmlformats.org/officeDocument/2006/relationships" xmlns:p="http://schemas.openxmlformats.org/presentationml/2006/main">
  <p:tag name="{FUSIONTAGSHAPEID}" val="SlideShape_36"/>
  <p:tag name="NUM" val="4"/>
</p:tagLst>
</file>

<file path=ppt/tags/tag48.xml><?xml version="1.0" encoding="utf-8"?>
<p:tagLst xmlns:a="http://schemas.openxmlformats.org/drawingml/2006/main" xmlns:r="http://schemas.openxmlformats.org/officeDocument/2006/relationships" xmlns:p="http://schemas.openxmlformats.org/presentationml/2006/main">
  <p:tag name="{FUSIONTAGSHAPEID}" val="NotesShape_37"/>
</p:tagLst>
</file>

<file path=ppt/tags/tag49.xml><?xml version="1.0" encoding="utf-8"?>
<p:tagLst xmlns:a="http://schemas.openxmlformats.org/drawingml/2006/main" xmlns:r="http://schemas.openxmlformats.org/officeDocument/2006/relationships" xmlns:p="http://schemas.openxmlformats.org/presentationml/2006/main">
  <p:tag name="{FUSIONTAGSHAPEID}" val="NotesShape_38"/>
</p:tagLst>
</file>

<file path=ppt/tags/tag5.xml><?xml version="1.0" encoding="utf-8"?>
<p:tagLst xmlns:a="http://schemas.openxmlformats.org/drawingml/2006/main" xmlns:r="http://schemas.openxmlformats.org/officeDocument/2006/relationships" xmlns:p="http://schemas.openxmlformats.org/presentationml/2006/main">
  <p:tag name="{FUSIONTAGSHAPEID}" val="NotesShape_3"/>
</p:tagLst>
</file>

<file path=ppt/tags/tag50.xml><?xml version="1.0" encoding="utf-8"?>
<p:tagLst xmlns:a="http://schemas.openxmlformats.org/drawingml/2006/main" xmlns:r="http://schemas.openxmlformats.org/officeDocument/2006/relationships" xmlns:p="http://schemas.openxmlformats.org/presentationml/2006/main">
  <p:tag name="{FUSIONTAGSHAPEID}" val="NotesShape_39"/>
</p:tagLst>
</file>

<file path=ppt/tags/tag51.xml><?xml version="1.0" encoding="utf-8"?>
<p:tagLst xmlns:a="http://schemas.openxmlformats.org/drawingml/2006/main" xmlns:r="http://schemas.openxmlformats.org/officeDocument/2006/relationships" xmlns:p="http://schemas.openxmlformats.org/presentationml/2006/main">
  <p:tag name="{FUSIONTAGSLIDEMAPPINGINFO}" val="{(SlideShape_40,2,2,[&lt;1,2,1,2,100&gt;])(SlideShape_43,6,6,[&lt;1,1,1,1,100&gt;&lt;2,2,2,2,100&gt;&lt;3,3,3,3,100&gt;&lt;4,4,4,4,100&gt;&lt;5,5,5,5,100&gt;&lt;6,6,6,6,100&gt;])}"/>
</p:tagLst>
</file>

<file path=ppt/tags/tag52.xml><?xml version="1.0" encoding="utf-8"?>
<p:tagLst xmlns:a="http://schemas.openxmlformats.org/drawingml/2006/main" xmlns:r="http://schemas.openxmlformats.org/officeDocument/2006/relationships" xmlns:p="http://schemas.openxmlformats.org/presentationml/2006/main">
  <p:tag name="{FUSIONTAGSHAPEID}" val="SlideShape_40"/>
  <p:tag name="NUM" val="1"/>
</p:tagLst>
</file>

<file path=ppt/tags/tag53.xml><?xml version="1.0" encoding="utf-8"?>
<p:tagLst xmlns:a="http://schemas.openxmlformats.org/drawingml/2006/main" xmlns:r="http://schemas.openxmlformats.org/officeDocument/2006/relationships" xmlns:p="http://schemas.openxmlformats.org/presentationml/2006/main">
  <p:tag name="{FUSIONTAGSHAPEID}" val="SlideShape_42"/>
  <p:tag name="NUM" val="3"/>
</p:tagLst>
</file>

<file path=ppt/tags/tag54.xml><?xml version="1.0" encoding="utf-8"?>
<p:tagLst xmlns:a="http://schemas.openxmlformats.org/drawingml/2006/main" xmlns:r="http://schemas.openxmlformats.org/officeDocument/2006/relationships" xmlns:p="http://schemas.openxmlformats.org/presentationml/2006/main">
  <p:tag name="{FUSIONTAGSHAPEID}" val="SlideShape_43"/>
  <p:tag name="NUM" val="4"/>
</p:tagLst>
</file>

<file path=ppt/tags/tag55.xml><?xml version="1.0" encoding="utf-8"?>
<p:tagLst xmlns:a="http://schemas.openxmlformats.org/drawingml/2006/main" xmlns:r="http://schemas.openxmlformats.org/officeDocument/2006/relationships" xmlns:p="http://schemas.openxmlformats.org/presentationml/2006/main">
  <p:tag name="{FUSIONTAGSHAPEID}" val="NotesShape_44"/>
</p:tagLst>
</file>

<file path=ppt/tags/tag56.xml><?xml version="1.0" encoding="utf-8"?>
<p:tagLst xmlns:a="http://schemas.openxmlformats.org/drawingml/2006/main" xmlns:r="http://schemas.openxmlformats.org/officeDocument/2006/relationships" xmlns:p="http://schemas.openxmlformats.org/presentationml/2006/main">
  <p:tag name="{FUSIONTAGSHAPEID}" val="NotesShape_45"/>
</p:tagLst>
</file>

<file path=ppt/tags/tag57.xml><?xml version="1.0" encoding="utf-8"?>
<p:tagLst xmlns:a="http://schemas.openxmlformats.org/drawingml/2006/main" xmlns:r="http://schemas.openxmlformats.org/officeDocument/2006/relationships" xmlns:p="http://schemas.openxmlformats.org/presentationml/2006/main">
  <p:tag name="{FUSIONTAGSHAPEID}" val="NotesShape_46"/>
</p:tagLst>
</file>

<file path=ppt/tags/tag58.xml><?xml version="1.0" encoding="utf-8"?>
<p:tagLst xmlns:a="http://schemas.openxmlformats.org/drawingml/2006/main" xmlns:r="http://schemas.openxmlformats.org/officeDocument/2006/relationships" xmlns:p="http://schemas.openxmlformats.org/presentationml/2006/main">
  <p:tag name="{FUSIONTAGSLIDEMAPPINGINFO}" val="{(SlideShape_48,1,1,[&lt;1,1,1,1,0&gt;])(SlideShape_50,6,6,[&lt;1,1,1,1,0&gt;&lt;2,2,2,2,0&gt;&lt;3,3,3,3,0&gt;&lt;4,4,4,4,0&gt;&lt;5,5,5,5,0&gt;&lt;6,6,6,6,0&gt;])}"/>
</p:tagLst>
</file>

<file path=ppt/tags/tag59.xml><?xml version="1.0" encoding="utf-8"?>
<p:tagLst xmlns:a="http://schemas.openxmlformats.org/drawingml/2006/main" xmlns:r="http://schemas.openxmlformats.org/officeDocument/2006/relationships" xmlns:p="http://schemas.openxmlformats.org/presentationml/2006/main">
  <p:tag name="{FUSIONTAGSHAPEID}" val="SlideShape_47"/>
  <p:tag name="NUM" val="1"/>
</p:tagLst>
</file>

<file path=ppt/tags/tag6.xml><?xml version="1.0" encoding="utf-8"?>
<p:tagLst xmlns:a="http://schemas.openxmlformats.org/drawingml/2006/main" xmlns:r="http://schemas.openxmlformats.org/officeDocument/2006/relationships" xmlns:p="http://schemas.openxmlformats.org/presentationml/2006/main">
  <p:tag name="{FUSIONTAGSHAPEID}" val="NotesShape_4"/>
</p:tagLst>
</file>

<file path=ppt/tags/tag60.xml><?xml version="1.0" encoding="utf-8"?>
<p:tagLst xmlns:a="http://schemas.openxmlformats.org/drawingml/2006/main" xmlns:r="http://schemas.openxmlformats.org/officeDocument/2006/relationships" xmlns:p="http://schemas.openxmlformats.org/presentationml/2006/main">
  <p:tag name="{FUSIONTAGSHAPEID}" val="SlideShape_48"/>
  <p:tag name="NUM" val="2"/>
</p:tagLst>
</file>

<file path=ppt/tags/tag61.xml><?xml version="1.0" encoding="utf-8"?>
<p:tagLst xmlns:a="http://schemas.openxmlformats.org/drawingml/2006/main" xmlns:r="http://schemas.openxmlformats.org/officeDocument/2006/relationships" xmlns:p="http://schemas.openxmlformats.org/presentationml/2006/main">
  <p:tag name="{FUSIONTAGSHAPEID}" val="SlideShape_49"/>
  <p:tag name="NUM" val="3"/>
</p:tagLst>
</file>

<file path=ppt/tags/tag62.xml><?xml version="1.0" encoding="utf-8"?>
<p:tagLst xmlns:a="http://schemas.openxmlformats.org/drawingml/2006/main" xmlns:r="http://schemas.openxmlformats.org/officeDocument/2006/relationships" xmlns:p="http://schemas.openxmlformats.org/presentationml/2006/main">
  <p:tag name="{FUSIONTAGSHAPEID}" val="SlideShape_50"/>
  <p:tag name="NUM" val="4"/>
</p:tagLst>
</file>

<file path=ppt/tags/tag63.xml><?xml version="1.0" encoding="utf-8"?>
<p:tagLst xmlns:a="http://schemas.openxmlformats.org/drawingml/2006/main" xmlns:r="http://schemas.openxmlformats.org/officeDocument/2006/relationships" xmlns:p="http://schemas.openxmlformats.org/presentationml/2006/main">
  <p:tag name="{FUSIONTAGSHAPEID}" val="NotesShape_51"/>
</p:tagLst>
</file>

<file path=ppt/tags/tag64.xml><?xml version="1.0" encoding="utf-8"?>
<p:tagLst xmlns:a="http://schemas.openxmlformats.org/drawingml/2006/main" xmlns:r="http://schemas.openxmlformats.org/officeDocument/2006/relationships" xmlns:p="http://schemas.openxmlformats.org/presentationml/2006/main">
  <p:tag name="{FUSIONTAGSHAPEID}" val="NotesShape_52"/>
</p:tagLst>
</file>

<file path=ppt/tags/tag65.xml><?xml version="1.0" encoding="utf-8"?>
<p:tagLst xmlns:a="http://schemas.openxmlformats.org/drawingml/2006/main" xmlns:r="http://schemas.openxmlformats.org/officeDocument/2006/relationships" xmlns:p="http://schemas.openxmlformats.org/presentationml/2006/main">
  <p:tag name="{FUSIONTAGSHAPEID}" val="NotesShape_53"/>
</p:tagLst>
</file>

<file path=ppt/tags/tag66.xml><?xml version="1.0" encoding="utf-8"?>
<p:tagLst xmlns:a="http://schemas.openxmlformats.org/drawingml/2006/main" xmlns:r="http://schemas.openxmlformats.org/officeDocument/2006/relationships" xmlns:p="http://schemas.openxmlformats.org/presentationml/2006/main">
  <p:tag name="{FUSIONTAGSLIDEMAPPINGINFO}" val="{(SlideShape_55,1,1,[&lt;1,1,1,1,0&gt;])(SlideShape_57,7,7,[&lt;1,1,1,1,0&gt;&lt;2,2,2,2,0&gt;&lt;3,3,3,3,0&gt;&lt;4,4,4,4,0&gt;&lt;5,5,5,5,0&gt;&lt;6,6,6,6,0&gt;&lt;7,7,7,7,0&gt;])}"/>
</p:tagLst>
</file>

<file path=ppt/tags/tag67.xml><?xml version="1.0" encoding="utf-8"?>
<p:tagLst xmlns:a="http://schemas.openxmlformats.org/drawingml/2006/main" xmlns:r="http://schemas.openxmlformats.org/officeDocument/2006/relationships" xmlns:p="http://schemas.openxmlformats.org/presentationml/2006/main">
  <p:tag name="{FUSIONTAGSHAPEID}" val="SlideShape_54"/>
  <p:tag name="NUM" val="1"/>
</p:tagLst>
</file>

<file path=ppt/tags/tag68.xml><?xml version="1.0" encoding="utf-8"?>
<p:tagLst xmlns:a="http://schemas.openxmlformats.org/drawingml/2006/main" xmlns:r="http://schemas.openxmlformats.org/officeDocument/2006/relationships" xmlns:p="http://schemas.openxmlformats.org/presentationml/2006/main">
  <p:tag name="{FUSIONTAGSHAPEID}" val="SlideShape_55"/>
  <p:tag name="NUM" val="2"/>
</p:tagLst>
</file>

<file path=ppt/tags/tag69.xml><?xml version="1.0" encoding="utf-8"?>
<p:tagLst xmlns:a="http://schemas.openxmlformats.org/drawingml/2006/main" xmlns:r="http://schemas.openxmlformats.org/officeDocument/2006/relationships" xmlns:p="http://schemas.openxmlformats.org/presentationml/2006/main">
  <p:tag name="{FUSIONTAGSHAPEID}" val="SlideShape_56"/>
  <p:tag name="NUM" val="3"/>
</p:tagLst>
</file>

<file path=ppt/tags/tag7.xml><?xml version="1.0" encoding="utf-8"?>
<p:tagLst xmlns:a="http://schemas.openxmlformats.org/drawingml/2006/main" xmlns:r="http://schemas.openxmlformats.org/officeDocument/2006/relationships" xmlns:p="http://schemas.openxmlformats.org/presentationml/2006/main">
  <p:tag name="{FUSIONTAGSHAPEID}" val="NotesShape_5"/>
</p:tagLst>
</file>

<file path=ppt/tags/tag70.xml><?xml version="1.0" encoding="utf-8"?>
<p:tagLst xmlns:a="http://schemas.openxmlformats.org/drawingml/2006/main" xmlns:r="http://schemas.openxmlformats.org/officeDocument/2006/relationships" xmlns:p="http://schemas.openxmlformats.org/presentationml/2006/main">
  <p:tag name="{FUSIONTAGSHAPEID}" val="SlideShape_57"/>
  <p:tag name="NUM" val="4"/>
</p:tagLst>
</file>

<file path=ppt/tags/tag71.xml><?xml version="1.0" encoding="utf-8"?>
<p:tagLst xmlns:a="http://schemas.openxmlformats.org/drawingml/2006/main" xmlns:r="http://schemas.openxmlformats.org/officeDocument/2006/relationships" xmlns:p="http://schemas.openxmlformats.org/presentationml/2006/main">
  <p:tag name="{FUSIONTAGSHAPEID}" val="NotesShape_58"/>
</p:tagLst>
</file>

<file path=ppt/tags/tag72.xml><?xml version="1.0" encoding="utf-8"?>
<p:tagLst xmlns:a="http://schemas.openxmlformats.org/drawingml/2006/main" xmlns:r="http://schemas.openxmlformats.org/officeDocument/2006/relationships" xmlns:p="http://schemas.openxmlformats.org/presentationml/2006/main">
  <p:tag name="{FUSIONTAGSHAPEID}" val="NotesShape_59"/>
</p:tagLst>
</file>

<file path=ppt/tags/tag73.xml><?xml version="1.0" encoding="utf-8"?>
<p:tagLst xmlns:a="http://schemas.openxmlformats.org/drawingml/2006/main" xmlns:r="http://schemas.openxmlformats.org/officeDocument/2006/relationships" xmlns:p="http://schemas.openxmlformats.org/presentationml/2006/main">
  <p:tag name="{FUSIONTAGSHAPEID}" val="NotesShape_60"/>
</p:tagLst>
</file>

<file path=ppt/tags/tag74.xml><?xml version="1.0" encoding="utf-8"?>
<p:tagLst xmlns:a="http://schemas.openxmlformats.org/drawingml/2006/main" xmlns:r="http://schemas.openxmlformats.org/officeDocument/2006/relationships" xmlns:p="http://schemas.openxmlformats.org/presentationml/2006/main">
  <p:tag name="{FUSIONTAGSLIDEMAPPINGINFO}" val="{(SlideShape_61,1,1,[&lt;1,1,1,1,0&gt;])(SlideShape_64,5,5,[&lt;1,1,1,1,100&gt;&lt;2,2,2,2,100&gt;&lt;3,3,3,3,100&gt;&lt;4,4,4,4,100&gt;&lt;5,5,5,5,100&gt;])}"/>
</p:tagLst>
</file>

<file path=ppt/tags/tag75.xml><?xml version="1.0" encoding="utf-8"?>
<p:tagLst xmlns:a="http://schemas.openxmlformats.org/drawingml/2006/main" xmlns:r="http://schemas.openxmlformats.org/officeDocument/2006/relationships" xmlns:p="http://schemas.openxmlformats.org/presentationml/2006/main">
  <p:tag name="{FUSIONTAGSHAPEID}" val="SlideShape_61"/>
  <p:tag name="NUM" val="1"/>
</p:tagLst>
</file>

<file path=ppt/tags/tag76.xml><?xml version="1.0" encoding="utf-8"?>
<p:tagLst xmlns:a="http://schemas.openxmlformats.org/drawingml/2006/main" xmlns:r="http://schemas.openxmlformats.org/officeDocument/2006/relationships" xmlns:p="http://schemas.openxmlformats.org/presentationml/2006/main">
  <p:tag name="{FUSIONTAGSHAPEID}" val="SlideShape_62"/>
  <p:tag name="NUM" val="2"/>
</p:tagLst>
</file>

<file path=ppt/tags/tag77.xml><?xml version="1.0" encoding="utf-8"?>
<p:tagLst xmlns:a="http://schemas.openxmlformats.org/drawingml/2006/main" xmlns:r="http://schemas.openxmlformats.org/officeDocument/2006/relationships" xmlns:p="http://schemas.openxmlformats.org/presentationml/2006/main">
  <p:tag name="{FUSIONTAGSHAPEID}" val="SlideShape_63"/>
  <p:tag name="NUM" val="3"/>
</p:tagLst>
</file>

<file path=ppt/tags/tag78.xml><?xml version="1.0" encoding="utf-8"?>
<p:tagLst xmlns:a="http://schemas.openxmlformats.org/drawingml/2006/main" xmlns:r="http://schemas.openxmlformats.org/officeDocument/2006/relationships" xmlns:p="http://schemas.openxmlformats.org/presentationml/2006/main">
  <p:tag name="{FUSIONTAGSHAPEID}" val="SlideShape_64"/>
  <p:tag name="NUM" val="4"/>
</p:tagLst>
</file>

<file path=ppt/tags/tag79.xml><?xml version="1.0" encoding="utf-8"?>
<p:tagLst xmlns:a="http://schemas.openxmlformats.org/drawingml/2006/main" xmlns:r="http://schemas.openxmlformats.org/officeDocument/2006/relationships" xmlns:p="http://schemas.openxmlformats.org/presentationml/2006/main">
  <p:tag name="{FUSIONTAGSHAPEID}" val="NotesShape_65"/>
</p:tagLst>
</file>

<file path=ppt/tags/tag8.xml><?xml version="1.0" encoding="utf-8"?>
<p:tagLst xmlns:a="http://schemas.openxmlformats.org/drawingml/2006/main" xmlns:r="http://schemas.openxmlformats.org/officeDocument/2006/relationships" xmlns:p="http://schemas.openxmlformats.org/presentationml/2006/main">
  <p:tag name="{FUSIONTAGSLIDEMAPPINGINFO}" val="{(SlideShape_7,1,1,[&lt;1,1,1,1,0&gt;])}"/>
</p:tagLst>
</file>

<file path=ppt/tags/tag80.xml><?xml version="1.0" encoding="utf-8"?>
<p:tagLst xmlns:a="http://schemas.openxmlformats.org/drawingml/2006/main" xmlns:r="http://schemas.openxmlformats.org/officeDocument/2006/relationships" xmlns:p="http://schemas.openxmlformats.org/presentationml/2006/main">
  <p:tag name="{FUSIONTAGSHAPEID}" val="NotesShape_66"/>
</p:tagLst>
</file>

<file path=ppt/tags/tag81.xml><?xml version="1.0" encoding="utf-8"?>
<p:tagLst xmlns:a="http://schemas.openxmlformats.org/drawingml/2006/main" xmlns:r="http://schemas.openxmlformats.org/officeDocument/2006/relationships" xmlns:p="http://schemas.openxmlformats.org/presentationml/2006/main">
  <p:tag name="{FUSIONTAGSHAPEID}" val="NotesShape_67"/>
</p:tagLst>
</file>

<file path=ppt/tags/tag82.xml><?xml version="1.0" encoding="utf-8"?>
<p:tagLst xmlns:a="http://schemas.openxmlformats.org/drawingml/2006/main" xmlns:r="http://schemas.openxmlformats.org/officeDocument/2006/relationships" xmlns:p="http://schemas.openxmlformats.org/presentationml/2006/main">
  <p:tag name="{FUSIONTAGSLIDEMAPPINGINFO}" val="{(SlideShape_68,1,1,[&lt;1,1,1,1,0&gt;])(NotesShape_70,1,1,[&lt;1,1,1,1,0&gt;])}"/>
</p:tagLst>
</file>

<file path=ppt/tags/tag83.xml><?xml version="1.0" encoding="utf-8"?>
<p:tagLst xmlns:a="http://schemas.openxmlformats.org/drawingml/2006/main" xmlns:r="http://schemas.openxmlformats.org/officeDocument/2006/relationships" xmlns:p="http://schemas.openxmlformats.org/presentationml/2006/main">
  <p:tag name="{FUSIONTAGSHAPEID}" val="SlideShape_68"/>
  <p:tag name="NUM" val="1"/>
</p:tagLst>
</file>

<file path=ppt/tags/tag84.xml><?xml version="1.0" encoding="utf-8"?>
<p:tagLst xmlns:a="http://schemas.openxmlformats.org/drawingml/2006/main" xmlns:r="http://schemas.openxmlformats.org/officeDocument/2006/relationships" xmlns:p="http://schemas.openxmlformats.org/presentationml/2006/main">
  <p:tag name="{FUSIONTAGSHAPEID}" val="NotesShape_69"/>
</p:tagLst>
</file>

<file path=ppt/tags/tag85.xml><?xml version="1.0" encoding="utf-8"?>
<p:tagLst xmlns:a="http://schemas.openxmlformats.org/drawingml/2006/main" xmlns:r="http://schemas.openxmlformats.org/officeDocument/2006/relationships" xmlns:p="http://schemas.openxmlformats.org/presentationml/2006/main">
  <p:tag name="{FUSIONTAGSHAPEID}" val="NotesShape_70"/>
</p:tagLst>
</file>

<file path=ppt/tags/tag86.xml><?xml version="1.0" encoding="utf-8"?>
<p:tagLst xmlns:a="http://schemas.openxmlformats.org/drawingml/2006/main" xmlns:r="http://schemas.openxmlformats.org/officeDocument/2006/relationships" xmlns:p="http://schemas.openxmlformats.org/presentationml/2006/main">
  <p:tag name="{FUSIONTAGSHAPEID}" val="NotesShape_71"/>
</p:tagLst>
</file>

<file path=ppt/tags/tag87.xml><?xml version="1.0" encoding="utf-8"?>
<p:tagLst xmlns:a="http://schemas.openxmlformats.org/drawingml/2006/main" xmlns:r="http://schemas.openxmlformats.org/officeDocument/2006/relationships" xmlns:p="http://schemas.openxmlformats.org/presentationml/2006/main">
  <p:tag name="{FUSIONTAGSLIDEMAPPINGINFO}" val="{(SlideShape_72,1,1,[&lt;1,1,1,1,0&gt;])(SlideShape_74,2,2,[&lt;1,1,1,1,0&gt;&lt;2,2,2,2,0&gt;])}"/>
</p:tagLst>
</file>

<file path=ppt/tags/tag88.xml><?xml version="1.0" encoding="utf-8"?>
<p:tagLst xmlns:a="http://schemas.openxmlformats.org/drawingml/2006/main" xmlns:r="http://schemas.openxmlformats.org/officeDocument/2006/relationships" xmlns:p="http://schemas.openxmlformats.org/presentationml/2006/main">
  <p:tag name="{FUSIONTAGSHAPEID}" val="SlideShape_72"/>
  <p:tag name="NUM" val="1"/>
</p:tagLst>
</file>

<file path=ppt/tags/tag89.xml><?xml version="1.0" encoding="utf-8"?>
<p:tagLst xmlns:a="http://schemas.openxmlformats.org/drawingml/2006/main" xmlns:r="http://schemas.openxmlformats.org/officeDocument/2006/relationships" xmlns:p="http://schemas.openxmlformats.org/presentationml/2006/main">
  <p:tag name="{FUSIONTAGSHAPEID}" val="SlideShape_73"/>
  <p:tag name="NUM" val="2"/>
</p:tagLst>
</file>

<file path=ppt/tags/tag9.xml><?xml version="1.0" encoding="utf-8"?>
<p:tagLst xmlns:a="http://schemas.openxmlformats.org/drawingml/2006/main" xmlns:r="http://schemas.openxmlformats.org/officeDocument/2006/relationships" xmlns:p="http://schemas.openxmlformats.org/presentationml/2006/main">
  <p:tag name="{FUSIONTAGSHAPEID}" val="SlideShape_6"/>
  <p:tag name="NUM" val="1"/>
</p:tagLst>
</file>

<file path=ppt/tags/tag90.xml><?xml version="1.0" encoding="utf-8"?>
<p:tagLst xmlns:a="http://schemas.openxmlformats.org/drawingml/2006/main" xmlns:r="http://schemas.openxmlformats.org/officeDocument/2006/relationships" xmlns:p="http://schemas.openxmlformats.org/presentationml/2006/main">
  <p:tag name="{FUSIONTAGSHAPEID}" val="SlideShape_74"/>
  <p:tag name="NUM" val="3"/>
</p:tagLst>
</file>

<file path=ppt/tags/tag91.xml><?xml version="1.0" encoding="utf-8"?>
<p:tagLst xmlns:a="http://schemas.openxmlformats.org/drawingml/2006/main" xmlns:r="http://schemas.openxmlformats.org/officeDocument/2006/relationships" xmlns:p="http://schemas.openxmlformats.org/presentationml/2006/main">
  <p:tag name="{FUSIONTAGSHAPEID}" val="NotesShape_75"/>
</p:tagLst>
</file>

<file path=ppt/tags/tag92.xml><?xml version="1.0" encoding="utf-8"?>
<p:tagLst xmlns:a="http://schemas.openxmlformats.org/drawingml/2006/main" xmlns:r="http://schemas.openxmlformats.org/officeDocument/2006/relationships" xmlns:p="http://schemas.openxmlformats.org/presentationml/2006/main">
  <p:tag name="{FUSIONTAGSHAPEID}" val="NotesShape_76"/>
</p:tagLst>
</file>

<file path=ppt/tags/tag93.xml><?xml version="1.0" encoding="utf-8"?>
<p:tagLst xmlns:a="http://schemas.openxmlformats.org/drawingml/2006/main" xmlns:r="http://schemas.openxmlformats.org/officeDocument/2006/relationships" xmlns:p="http://schemas.openxmlformats.org/presentationml/2006/main">
  <p:tag name="{FUSIONTAGSHAPEID}" val="NotesShape_77"/>
</p:tagLst>
</file>

<file path=ppt/tags/tag94.xml><?xml version="1.0" encoding="utf-8"?>
<p:tagLst xmlns:a="http://schemas.openxmlformats.org/drawingml/2006/main" xmlns:r="http://schemas.openxmlformats.org/officeDocument/2006/relationships" xmlns:p="http://schemas.openxmlformats.org/presentationml/2006/main">
  <p:tag name="{FUSIONTAGSLIDEMAPPINGINFO}" val="{(SlideShape_78,1,1,[&lt;1,1,1,1,0&gt;])(SlideShape_80,2,2,[&lt;1,1,1,1,0&gt;&lt;2,2,2,2,0&gt;])}"/>
</p:tagLst>
</file>

<file path=ppt/tags/tag95.xml><?xml version="1.0" encoding="utf-8"?>
<p:tagLst xmlns:a="http://schemas.openxmlformats.org/drawingml/2006/main" xmlns:r="http://schemas.openxmlformats.org/officeDocument/2006/relationships" xmlns:p="http://schemas.openxmlformats.org/presentationml/2006/main">
  <p:tag name="{FUSIONTAGSHAPEID}" val="SlideShape_78"/>
  <p:tag name="NUM" val="1"/>
</p:tagLst>
</file>

<file path=ppt/tags/tag96.xml><?xml version="1.0" encoding="utf-8"?>
<p:tagLst xmlns:a="http://schemas.openxmlformats.org/drawingml/2006/main" xmlns:r="http://schemas.openxmlformats.org/officeDocument/2006/relationships" xmlns:p="http://schemas.openxmlformats.org/presentationml/2006/main">
  <p:tag name="{FUSIONTAGSHAPEID}" val="SlideShape_79"/>
  <p:tag name="NUM" val="2"/>
</p:tagLst>
</file>

<file path=ppt/tags/tag97.xml><?xml version="1.0" encoding="utf-8"?>
<p:tagLst xmlns:a="http://schemas.openxmlformats.org/drawingml/2006/main" xmlns:r="http://schemas.openxmlformats.org/officeDocument/2006/relationships" xmlns:p="http://schemas.openxmlformats.org/presentationml/2006/main">
  <p:tag name="{FUSIONTAGSHAPEID}" val="SlideShape_80"/>
  <p:tag name="NUM" val="3"/>
</p:tagLst>
</file>

<file path=ppt/tags/tag98.xml><?xml version="1.0" encoding="utf-8"?>
<p:tagLst xmlns:a="http://schemas.openxmlformats.org/drawingml/2006/main" xmlns:r="http://schemas.openxmlformats.org/officeDocument/2006/relationships" xmlns:p="http://schemas.openxmlformats.org/presentationml/2006/main">
  <p:tag name="{FUSIONTAGSHAPEID}" val="NotesShape_81"/>
</p:tagLst>
</file>

<file path=ppt/tags/tag99.xml><?xml version="1.0" encoding="utf-8"?>
<p:tagLst xmlns:a="http://schemas.openxmlformats.org/drawingml/2006/main" xmlns:r="http://schemas.openxmlformats.org/officeDocument/2006/relationships" xmlns:p="http://schemas.openxmlformats.org/presentationml/2006/main">
  <p:tag name="{FUSIONTAGSHAPEID}" val="NotesShape_82"/>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5319</TotalTime>
  <Words>2845</Words>
  <Application>Microsoft Macintosh PowerPoint</Application>
  <PresentationFormat>Widescreen</PresentationFormat>
  <Paragraphs>320</Paragraphs>
  <Slides>28</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Calibri</vt:lpstr>
      <vt:lpstr>Courier New</vt:lpstr>
      <vt:lpstr>Trebuchet MS</vt:lpstr>
      <vt:lpstr>Wingdings</vt:lpstr>
      <vt:lpstr>Wingdings 3</vt:lpstr>
      <vt:lpstr>Facet</vt:lpstr>
      <vt:lpstr>Acrobat Document</vt:lpstr>
      <vt:lpstr>2022 CIPMM  Mentorship Program   Programme de mentorat de l’ICAGM 2022</vt:lpstr>
      <vt:lpstr>Welcome Mentors  Bienvenue aux mentors</vt:lpstr>
      <vt:lpstr>Overview Aperçu</vt:lpstr>
      <vt:lpstr>For Mentors Pour les mentors </vt:lpstr>
      <vt:lpstr>For Mentors Pour les mentors</vt:lpstr>
      <vt:lpstr>For Mentors Pour les mentors </vt:lpstr>
      <vt:lpstr>For Mentors Pour les mentors </vt:lpstr>
      <vt:lpstr>How does the Program Work? Comment le programme fonctionne‑t‑il?</vt:lpstr>
      <vt:lpstr>How does the Program Work?  Comment le programme fonctionne‑t‑il?</vt:lpstr>
      <vt:lpstr>Mentor Model Modèle du mentor</vt:lpstr>
      <vt:lpstr>Your Responsibilities as a Mentor Vos responsabilités en tant que mentor</vt:lpstr>
      <vt:lpstr>Key Leadership Competencies Compétences clés en leadership</vt:lpstr>
      <vt:lpstr>Key Points that Mentors  Should Keep in Mind  Points clés que  les mentors devraient  garder à l’esprit</vt:lpstr>
      <vt:lpstr>1. Facilitate not clone 1. Éduquer et non imiter</vt:lpstr>
      <vt:lpstr>2. Uniqueness is important 2. Le caractère unique est important</vt:lpstr>
      <vt:lpstr>3. Consistency is critical 3. L’uniformité est essentielle</vt:lpstr>
      <vt:lpstr>4. Faking it is not making it 4. Faire semblant n’est pas le faire réellement</vt:lpstr>
      <vt:lpstr>5. Empower rather than solve  5. Responsabiliser plutôt que résoudre</vt:lpstr>
      <vt:lpstr>6. You are not responsible - you have shared responsibility 6. Vous n’êtes pas responsable – vous avez des responsabilités partagées</vt:lpstr>
      <vt:lpstr>7. Appreciate what you're giving  7. Appréciez ce que vous donnez</vt:lpstr>
      <vt:lpstr>7. Appreciate what you're giving  7. Appréciez ce que vous donnez</vt:lpstr>
      <vt:lpstr>8. It’s not coaching; it’s mentoring 8. Ce n’est pas de l’encadrement, c’est du mentorat</vt:lpstr>
      <vt:lpstr>9. Honour your limits and boundaries  9. Honorez vos limites</vt:lpstr>
      <vt:lpstr>10. Listening is hard, but giving advice is easy   10. Écouter, c’est difficile, mais donner des conseils, c’est facile</vt:lpstr>
      <vt:lpstr>Thank you!  Merci!</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CIPMM Procurement and  Materials Management Mentorship Program</dc:title>
  <dc:subject/>
  <dc:creator>Natalia </dc:creator>
  <cp:keywords/>
  <dc:description/>
  <cp:lastModifiedBy>KENZA LOULIDI</cp:lastModifiedBy>
  <cp:revision>195</cp:revision>
  <cp:lastPrinted>2019-10-18T14:46:15Z</cp:lastPrinted>
  <dcterms:created xsi:type="dcterms:W3CDTF">2017-09-07T15:39:18Z</dcterms:created>
  <dcterms:modified xsi:type="dcterms:W3CDTF">2021-12-23T15:49:41Z</dcterms:modified>
  <cp:category/>
</cp:coreProperties>
</file>